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notesSlides/notesSlide1.xml" ContentType="application/vnd.openxmlformats-officedocument.presentationml.notesSlide+xml"/>
  <Override PartName="/ppt/media/image5.jpeg" ContentType="image/jpeg"/>
  <Override PartName="/ppt/media/image6.jpeg" ContentType="image/jpeg"/>
  <Override PartName="/ppt/media/image7.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8.jpeg" ContentType="image/jpeg"/>
  <Override PartName="/ppt/notesSlides/notesSlide6.xml" ContentType="application/vnd.openxmlformats-officedocument.presentationml.notesSlide+xml"/>
  <Override PartName="/ppt/media/image9.jpeg" ContentType="image/jpeg"/>
  <Override PartName="/ppt/notesSlides/notesSlide7.xml" ContentType="application/vnd.openxmlformats-officedocument.presentationml.notesSlide+xml"/>
  <Override PartName="/ppt/media/image10.jpeg" ContentType="image/jpeg"/>
  <Override PartName="/ppt/notesSlides/notesSlide8.xml" ContentType="application/vnd.openxmlformats-officedocument.presentationml.notesSlide+xml"/>
  <Override PartName="/ppt/media/image11.jpeg" ContentType="image/jpeg"/>
  <Override PartName="/ppt/notesSlides/notesSlide9.xml" ContentType="application/vnd.openxmlformats-officedocument.presentationml.notesSlide+xml"/>
  <Override PartName="/ppt/media/image12.jpeg" ContentType="image/jpeg"/>
  <Override PartName="/ppt/notesSlides/notesSlide10.xml" ContentType="application/vnd.openxmlformats-officedocument.presentationml.notesSlide+xml"/>
  <Override PartName="/ppt/media/image13.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4.jpeg" ContentType="image/jpeg"/>
  <Override PartName="/ppt/notesSlides/notesSlide15.xml" ContentType="application/vnd.openxmlformats-officedocument.presentationml.notesSlide+xml"/>
  <Override PartName="/ppt/media/image15.jpe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6.jpeg" ContentType="image/jpeg"/>
  <Override PartName="/ppt/notesSlides/notesSlide18.xml" ContentType="application/vnd.openxmlformats-officedocument.presentationml.notesSlide+xml"/>
  <Override PartName="/ppt/media/image17.jpeg" ContentType="image/jpeg"/>
  <Override PartName="/ppt/notesSlides/notesSlide19.xml" ContentType="application/vnd.openxmlformats-officedocument.presentationml.notesSlide+xml"/>
  <Override PartName="/ppt/notesSlides/notesSlide2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6096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mn-lt"/>
        <a:ea typeface="+mn-ea"/>
        <a:cs typeface="+mn-cs"/>
        <a:sym typeface="Gill Sans"/>
      </a:defRPr>
    </a:lvl1pPr>
    <a:lvl2pPr marL="0" marR="0" indent="342900" algn="ctr" defTabSz="6096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mn-lt"/>
        <a:ea typeface="+mn-ea"/>
        <a:cs typeface="+mn-cs"/>
        <a:sym typeface="Gill Sans"/>
      </a:defRPr>
    </a:lvl2pPr>
    <a:lvl3pPr marL="0" marR="0" indent="685800" algn="ctr" defTabSz="6096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mn-lt"/>
        <a:ea typeface="+mn-ea"/>
        <a:cs typeface="+mn-cs"/>
        <a:sym typeface="Gill Sans"/>
      </a:defRPr>
    </a:lvl3pPr>
    <a:lvl4pPr marL="0" marR="0" indent="1028700" algn="ctr" defTabSz="6096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mn-lt"/>
        <a:ea typeface="+mn-ea"/>
        <a:cs typeface="+mn-cs"/>
        <a:sym typeface="Gill Sans"/>
      </a:defRPr>
    </a:lvl4pPr>
    <a:lvl5pPr marL="0" marR="0" indent="1371600" algn="ctr" defTabSz="6096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mn-lt"/>
        <a:ea typeface="+mn-ea"/>
        <a:cs typeface="+mn-cs"/>
        <a:sym typeface="Gill Sans"/>
      </a:defRPr>
    </a:lvl5pPr>
    <a:lvl6pPr marL="0" marR="0" indent="1714500" algn="ctr" defTabSz="6096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mn-lt"/>
        <a:ea typeface="+mn-ea"/>
        <a:cs typeface="+mn-cs"/>
        <a:sym typeface="Gill Sans"/>
      </a:defRPr>
    </a:lvl6pPr>
    <a:lvl7pPr marL="0" marR="0" indent="2057400" algn="ctr" defTabSz="6096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mn-lt"/>
        <a:ea typeface="+mn-ea"/>
        <a:cs typeface="+mn-cs"/>
        <a:sym typeface="Gill Sans"/>
      </a:defRPr>
    </a:lvl7pPr>
    <a:lvl8pPr marL="0" marR="0" indent="2400300" algn="ctr" defTabSz="6096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mn-lt"/>
        <a:ea typeface="+mn-ea"/>
        <a:cs typeface="+mn-cs"/>
        <a:sym typeface="Gill Sans"/>
      </a:defRPr>
    </a:lvl8pPr>
    <a:lvl9pPr marL="0" marR="0" indent="2743200" algn="ctr" defTabSz="6096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8C8D8F">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6" name="Shape 66"/>
          <p:cNvSpPr/>
          <p:nvPr>
            <p:ph type="sldImg"/>
          </p:nvPr>
        </p:nvSpPr>
        <p:spPr>
          <a:xfrm>
            <a:off x="1143000" y="685800"/>
            <a:ext cx="4572000" cy="3429000"/>
          </a:xfrm>
          <a:prstGeom prst="rect">
            <a:avLst/>
          </a:prstGeom>
        </p:spPr>
        <p:txBody>
          <a:bodyPr/>
          <a:lstStyle/>
          <a:p>
            <a:pPr/>
          </a:p>
        </p:txBody>
      </p:sp>
      <p:sp>
        <p:nvSpPr>
          <p:cNvPr id="67" name="Shape 6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09600" latinLnBrk="0">
      <a:defRPr sz="2000">
        <a:latin typeface="Lucida Grande"/>
        <a:ea typeface="Lucida Grande"/>
        <a:cs typeface="Lucida Grande"/>
        <a:sym typeface="Lucida Grande"/>
      </a:defRPr>
    </a:lvl1pPr>
    <a:lvl2pPr defTabSz="609600" latinLnBrk="0">
      <a:defRPr sz="2000">
        <a:latin typeface="Lucida Grande"/>
        <a:ea typeface="Lucida Grande"/>
        <a:cs typeface="Lucida Grande"/>
        <a:sym typeface="Lucida Grande"/>
      </a:defRPr>
    </a:lvl2pPr>
    <a:lvl3pPr defTabSz="609600" latinLnBrk="0">
      <a:defRPr sz="2000">
        <a:latin typeface="Lucida Grande"/>
        <a:ea typeface="Lucida Grande"/>
        <a:cs typeface="Lucida Grande"/>
        <a:sym typeface="Lucida Grande"/>
      </a:defRPr>
    </a:lvl3pPr>
    <a:lvl4pPr defTabSz="609600" latinLnBrk="0">
      <a:defRPr sz="2000">
        <a:latin typeface="Lucida Grande"/>
        <a:ea typeface="Lucida Grande"/>
        <a:cs typeface="Lucida Grande"/>
        <a:sym typeface="Lucida Grande"/>
      </a:defRPr>
    </a:lvl4pPr>
    <a:lvl5pPr defTabSz="609600" latinLnBrk="0">
      <a:defRPr sz="2000">
        <a:latin typeface="Lucida Grande"/>
        <a:ea typeface="Lucida Grande"/>
        <a:cs typeface="Lucida Grande"/>
        <a:sym typeface="Lucida Grande"/>
      </a:defRPr>
    </a:lvl5pPr>
    <a:lvl6pPr defTabSz="609600" latinLnBrk="0">
      <a:defRPr sz="2000">
        <a:latin typeface="Lucida Grande"/>
        <a:ea typeface="Lucida Grande"/>
        <a:cs typeface="Lucida Grande"/>
        <a:sym typeface="Lucida Grande"/>
      </a:defRPr>
    </a:lvl6pPr>
    <a:lvl7pPr defTabSz="609600" latinLnBrk="0">
      <a:defRPr sz="2000">
        <a:latin typeface="Lucida Grande"/>
        <a:ea typeface="Lucida Grande"/>
        <a:cs typeface="Lucida Grande"/>
        <a:sym typeface="Lucida Grande"/>
      </a:defRPr>
    </a:lvl7pPr>
    <a:lvl8pPr defTabSz="609600" latinLnBrk="0">
      <a:defRPr sz="2000">
        <a:latin typeface="Lucida Grande"/>
        <a:ea typeface="Lucida Grande"/>
        <a:cs typeface="Lucida Grande"/>
        <a:sym typeface="Lucida Grande"/>
      </a:defRPr>
    </a:lvl8pPr>
    <a:lvl9pPr defTabSz="609600" latinLnBrk="0">
      <a:defRPr sz="2000">
        <a:latin typeface="Lucida Grande"/>
        <a:ea typeface="Lucida Grande"/>
        <a:cs typeface="Lucida Grande"/>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 name="Shape 80"/>
          <p:cNvSpPr/>
          <p:nvPr>
            <p:ph type="sldImg"/>
          </p:nvPr>
        </p:nvSpPr>
        <p:spPr>
          <a:prstGeom prst="rect">
            <a:avLst/>
          </a:prstGeom>
        </p:spPr>
        <p:txBody>
          <a:bodyPr/>
          <a:lstStyle/>
          <a:p>
            <a:pPr/>
          </a:p>
        </p:txBody>
      </p:sp>
      <p:sp>
        <p:nvSpPr>
          <p:cNvPr id="81" name="Shape 81"/>
          <p:cNvSpPr/>
          <p:nvPr>
            <p:ph type="body" sz="quarter" idx="1"/>
          </p:nvPr>
        </p:nvSpPr>
        <p:spPr>
          <a:prstGeom prst="rect">
            <a:avLst/>
          </a:prstGeom>
        </p:spPr>
        <p:txBody>
          <a:bodyPr/>
          <a:lstStyle/>
          <a:p>
            <a:pPr/>
            <a:r>
              <a:t>why - Prometsource grew from 10 to 45 people - need to pass this information 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r>
              <a:t>Don’t sneak up and present the cold dead fish of truth.  not fair to you or anyone else. </a:t>
            </a:r>
          </a:p>
          <a:p>
            <a:pPr/>
            <a:r>
              <a:t>Doctor’s example</a:t>
            </a:r>
          </a:p>
          <a:p>
            <a:pPr/>
            <a:r>
              <a:t>Your lab results are in, We would like you to come in to discuss Signal before</a:t>
            </a:r>
          </a:p>
          <a:p>
            <a:pPr/>
            <a:r>
              <a:t>Email </a:t>
            </a:r>
          </a:p>
          <a:p>
            <a:pPr/>
            <a:r>
              <a:t>Risk register etc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Shape 185"/>
          <p:cNvSpPr/>
          <p:nvPr>
            <p:ph type="sldImg"/>
          </p:nvPr>
        </p:nvSpPr>
        <p:spPr>
          <a:prstGeom prst="rect">
            <a:avLst/>
          </a:prstGeom>
        </p:spPr>
        <p:txBody>
          <a:bodyPr/>
          <a:lstStyle/>
          <a:p>
            <a:pPr/>
          </a:p>
        </p:txBody>
      </p:sp>
      <p:sp>
        <p:nvSpPr>
          <p:cNvPr id="186" name="Shape 186"/>
          <p:cNvSpPr/>
          <p:nvPr>
            <p:ph type="body" sz="quarter" idx="1"/>
          </p:nvPr>
        </p:nvSpPr>
        <p:spPr>
          <a:prstGeom prst="rect">
            <a:avLst/>
          </a:prstGeom>
        </p:spPr>
        <p:txBody>
          <a:bodyPr/>
          <a:lstStyle/>
          <a:p>
            <a:pPr/>
            <a:r>
              <a:t>Connect with the person (s) on the personal basis of why you are having the call. </a:t>
            </a:r>
          </a:p>
          <a:p>
            <a:pPr/>
            <a:r>
              <a:t>Feedback without compassion = just an ass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r>
              <a:t>Connect with the person (s) on the personal basis of why you are having the call. </a:t>
            </a:r>
          </a:p>
          <a:p>
            <a:pPr/>
            <a:r>
              <a:t>Feedback without compassion = just an ass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a:r>
              <a:t>Example: </a:t>
            </a:r>
          </a:p>
          <a:p>
            <a:pPr/>
            <a:r>
              <a:t>We have no idea why the server is down vs  At 8:30 this morning our monitoring system alerted us to an outage on the production server for your site.  At this time it is still down. A team is working on the issue now</a:t>
            </a:r>
          </a:p>
          <a:p>
            <a:pPr/>
            <a:r>
              <a:t>Employee example:</a:t>
            </a:r>
          </a:p>
          <a:p>
            <a:pPr/>
            <a:r>
              <a:t>You suck vs  I have some concerns about your work on the Project.  During the last week your commits have failed to deploy on the CI system.  The level of effort has been 50% over your estimates.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Example: </a:t>
            </a:r>
          </a:p>
          <a:p>
            <a:pPr/>
            <a:r>
              <a:t>We have no idea why the server is down vs  At 8:30 this morning our monitoring system alerted us to an outage on the production server for your site.  At this time it is still down. A team is working on the issue now</a:t>
            </a:r>
          </a:p>
          <a:p>
            <a:pPr/>
            <a:r>
              <a:t>Employee example:</a:t>
            </a:r>
          </a:p>
          <a:p>
            <a:pPr/>
            <a:r>
              <a:t>You suck vs  I have some concerns about your work on the Project.  During the last week your commits have failed to deploy on the CI system.  The level of effort has been 50% over your estimates.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hape 214"/>
          <p:cNvSpPr/>
          <p:nvPr>
            <p:ph type="sldImg"/>
          </p:nvPr>
        </p:nvSpPr>
        <p:spPr>
          <a:prstGeom prst="rect">
            <a:avLst/>
          </a:prstGeom>
        </p:spPr>
        <p:txBody>
          <a:bodyPr/>
          <a:lstStyle/>
          <a:p>
            <a:pPr/>
          </a:p>
        </p:txBody>
      </p:sp>
      <p:sp>
        <p:nvSpPr>
          <p:cNvPr id="215" name="Shape 215"/>
          <p:cNvSpPr/>
          <p:nvPr>
            <p:ph type="body" sz="quarter" idx="1"/>
          </p:nvPr>
        </p:nvSpPr>
        <p:spPr>
          <a:prstGeom prst="rect">
            <a:avLst/>
          </a:prstGeom>
        </p:spPr>
        <p:txBody>
          <a:bodyPr/>
          <a:lstStyle/>
          <a:p>
            <a:pPr/>
            <a:r>
              <a:t>You may be expecting an explosion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Or you may expect to have unicorns and rainbows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Shape 226"/>
          <p:cNvSpPr/>
          <p:nvPr>
            <p:ph type="sldImg"/>
          </p:nvPr>
        </p:nvSpPr>
        <p:spPr>
          <a:prstGeom prst="rect">
            <a:avLst/>
          </a:prstGeom>
        </p:spPr>
        <p:txBody>
          <a:bodyPr/>
          <a:lstStyle/>
          <a:p>
            <a:pPr/>
          </a:p>
        </p:txBody>
      </p:sp>
      <p:sp>
        <p:nvSpPr>
          <p:cNvPr id="227" name="Shape 227"/>
          <p:cNvSpPr/>
          <p:nvPr>
            <p:ph type="body" sz="quarter" idx="1"/>
          </p:nvPr>
        </p:nvSpPr>
        <p:spPr>
          <a:prstGeom prst="rect">
            <a:avLst/>
          </a:prstGeom>
        </p:spPr>
        <p:txBody>
          <a:bodyPr/>
          <a:lstStyle/>
          <a:p>
            <a:pPr/>
            <a:r>
              <a:t>Most of the time: Combination.   If you have 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All conversations involve some kind of follow up action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p>
            <a:pPr/>
            <a:r>
              <a:t>Running Risks lists</a:t>
            </a:r>
          </a:p>
          <a:p>
            <a:pPr/>
            <a:r>
              <a:t>Written communications - email </a:t>
            </a:r>
          </a:p>
          <a:p>
            <a:pPr/>
          </a:p>
          <a:p>
            <a:pPr/>
            <a:r>
              <a:t>We have discovered a serious issue and need to talk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a:p>
        </p:txBody>
      </p:sp>
      <p:sp>
        <p:nvSpPr>
          <p:cNvPr id="98" name="Shape 98"/>
          <p:cNvSpPr/>
          <p:nvPr>
            <p:ph type="body" sz="quarter" idx="1"/>
          </p:nvPr>
        </p:nvSpPr>
        <p:spPr>
          <a:prstGeom prst="rect">
            <a:avLst/>
          </a:prstGeom>
        </p:spPr>
        <p:txBody>
          <a:bodyPr/>
          <a:lstStyle/>
          <a:p>
            <a:pPr/>
            <a:r>
              <a:t>Top of the food chain? </a:t>
            </a:r>
          </a:p>
          <a:p>
            <a:pPr/>
            <a:r>
              <a:t>No more day to day conflicts? </a:t>
            </a:r>
          </a:p>
          <a:p>
            <a:pPr/>
          </a:p>
          <a:p>
            <a:pPr/>
            <a:r>
              <a:t>WRONG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p>
            <a:pPr/>
            <a:r>
              <a:t>The only thing worse than having a difficult conversation - Not having one.</a:t>
            </a:r>
          </a:p>
          <a:p>
            <a:pPr/>
            <a:r>
              <a:t>The best time is as soon as you thought you needed it,  The second best time is NOW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Shape 103"/>
          <p:cNvSpPr/>
          <p:nvPr>
            <p:ph type="sldImg"/>
          </p:nvPr>
        </p:nvSpPr>
        <p:spPr>
          <a:prstGeom prst="rect">
            <a:avLst/>
          </a:prstGeom>
        </p:spPr>
        <p:txBody>
          <a:bodyPr/>
          <a:lstStyle/>
          <a:p>
            <a:pPr/>
          </a:p>
        </p:txBody>
      </p:sp>
      <p:sp>
        <p:nvSpPr>
          <p:cNvPr id="104" name="Shape 104"/>
          <p:cNvSpPr/>
          <p:nvPr>
            <p:ph type="body" sz="quarter" idx="1"/>
          </p:nvPr>
        </p:nvSpPr>
        <p:spPr>
          <a:prstGeom prst="rect">
            <a:avLst/>
          </a:prstGeom>
        </p:spPr>
        <p:txBody>
          <a:bodyPr/>
          <a:lstStyle/>
          <a:p>
            <a:pPr marL="780676" indent="-463176">
              <a:buSzPct val="171000"/>
              <a:buChar char="-"/>
            </a:pPr>
            <a:r>
              <a:t>at each level - need to have difficult conversations</a:t>
            </a:r>
          </a:p>
          <a:p>
            <a:pPr marL="780676" indent="-463176">
              <a:buSzPct val="171000"/>
              <a:buChar char="-"/>
            </a:pPr>
            <a:r>
              <a:t>It get more important as you grow in your careers business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Shape 116"/>
          <p:cNvSpPr/>
          <p:nvPr>
            <p:ph type="sldImg"/>
          </p:nvPr>
        </p:nvSpPr>
        <p:spPr>
          <a:prstGeom prst="rect">
            <a:avLst/>
          </a:prstGeom>
        </p:spPr>
        <p:txBody>
          <a:bodyPr/>
          <a:lstStyle/>
          <a:p>
            <a:pPr/>
          </a:p>
        </p:txBody>
      </p:sp>
      <p:sp>
        <p:nvSpPr>
          <p:cNvPr id="117" name="Shape 117"/>
          <p:cNvSpPr/>
          <p:nvPr>
            <p:ph type="body" sz="quarter" idx="1"/>
          </p:nvPr>
        </p:nvSpPr>
        <p:spPr>
          <a:prstGeom prst="rect">
            <a:avLst/>
          </a:prstGeom>
        </p:spPr>
        <p:txBody>
          <a:bodyPr/>
          <a:lstStyle/>
          <a:p>
            <a:pPr/>
            <a:r>
              <a:t>Barriers - being sother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a:p>
        </p:txBody>
      </p:sp>
      <p:sp>
        <p:nvSpPr>
          <p:cNvPr id="126" name="Shape 126"/>
          <p:cNvSpPr/>
          <p:nvPr>
            <p:ph type="body" sz="quarter" idx="1"/>
          </p:nvPr>
        </p:nvSpPr>
        <p:spPr>
          <a:prstGeom prst="rect">
            <a:avLst/>
          </a:prstGeom>
        </p:spPr>
        <p:txBody>
          <a:bodyPr/>
          <a:lstStyle/>
          <a:p>
            <a:pPr/>
            <a:r>
              <a:t>Sources: </a:t>
            </a:r>
          </a:p>
          <a:p>
            <a:pPr/>
            <a:r>
              <a:t>Fierce conversations</a:t>
            </a:r>
          </a:p>
          <a:p>
            <a:pPr/>
            <a:r>
              <a:t>Radical candor </a:t>
            </a:r>
          </a:p>
          <a:p>
            <a:pPr/>
            <a:r>
              <a:t>Onc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Shape 140"/>
          <p:cNvSpPr/>
          <p:nvPr>
            <p:ph type="sldImg"/>
          </p:nvPr>
        </p:nvSpPr>
        <p:spPr>
          <a:prstGeom prst="rect">
            <a:avLst/>
          </a:prstGeom>
        </p:spPr>
        <p:txBody>
          <a:bodyPr/>
          <a:lstStyle/>
          <a:p>
            <a:pPr/>
          </a:p>
        </p:txBody>
      </p:sp>
      <p:sp>
        <p:nvSpPr>
          <p:cNvPr id="141" name="Shape 141"/>
          <p:cNvSpPr/>
          <p:nvPr>
            <p:ph type="body" sz="quarter" idx="1"/>
          </p:nvPr>
        </p:nvSpPr>
        <p:spPr>
          <a:prstGeom prst="rect">
            <a:avLst/>
          </a:prstGeom>
        </p:spPr>
        <p:txBody>
          <a:bodyPr/>
          <a:lstStyle/>
          <a:p>
            <a:pPr/>
            <a:r>
              <a:t>cheese better with time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r>
              <a:t>bonds gain value with time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a:r>
              <a:t>Wine better with time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r>
              <a:t>Difficult conversations are like dead fish.  They don’t get better with time. </a:t>
            </a:r>
          </a:p>
          <a:p>
            <a:pPr/>
            <a:r>
              <a:t>Early conversations prevent more difficult conversations.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ver">
    <p:spTree>
      <p:nvGrpSpPr>
        <p:cNvPr id="1" name=""/>
        <p:cNvGrpSpPr/>
        <p:nvPr/>
      </p:nvGrpSpPr>
      <p:grpSpPr>
        <a:xfrm>
          <a:off x="0" y="0"/>
          <a:ext cx="0" cy="0"/>
          <a:chOff x="0" y="0"/>
          <a:chExt cx="0" cy="0"/>
        </a:xfrm>
      </p:grpSpPr>
      <p:pic>
        <p:nvPicPr>
          <p:cNvPr id="21" name="Slide.jpg" descr="Slide.jpg"/>
          <p:cNvPicPr>
            <a:picLocks noChangeAspect="1"/>
          </p:cNvPicPr>
          <p:nvPr/>
        </p:nvPicPr>
        <p:blipFill>
          <a:blip r:embed="rId2">
            <a:extLst/>
          </a:blip>
          <a:stretch>
            <a:fillRect/>
          </a:stretch>
        </p:blipFill>
        <p:spPr>
          <a:xfrm>
            <a:off x="2515" y="279400"/>
            <a:ext cx="13137446" cy="8445500"/>
          </a:xfrm>
          <a:prstGeom prst="rect">
            <a:avLst/>
          </a:prstGeom>
          <a:ln w="12700">
            <a:miter lim="400000"/>
          </a:ln>
        </p:spPr>
      </p:pic>
      <p:pic>
        <p:nvPicPr>
          <p:cNvPr id="22" name="droppedImage.tiff" descr="droppedImage.tiff"/>
          <p:cNvPicPr>
            <a:picLocks noChangeAspect="1"/>
          </p:cNvPicPr>
          <p:nvPr/>
        </p:nvPicPr>
        <p:blipFill>
          <a:blip r:embed="rId3">
            <a:extLst/>
          </a:blip>
          <a:stretch>
            <a:fillRect/>
          </a:stretch>
        </p:blipFill>
        <p:spPr>
          <a:xfrm>
            <a:off x="11795477" y="8623300"/>
            <a:ext cx="993423" cy="1117601"/>
          </a:xfrm>
          <a:prstGeom prst="rect">
            <a:avLst/>
          </a:prstGeom>
          <a:ln w="12700">
            <a:miter lim="400000"/>
          </a:ln>
        </p:spPr>
      </p:pic>
      <p:sp>
        <p:nvSpPr>
          <p:cNvPr id="23" name="Drupalcamp Atlanta 2018"/>
          <p:cNvSpPr/>
          <p:nvPr/>
        </p:nvSpPr>
        <p:spPr>
          <a:xfrm>
            <a:off x="6376795" y="8877300"/>
            <a:ext cx="4557118" cy="596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Drupalcamp Atlanta 2018</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ase Interior">
    <p:spTree>
      <p:nvGrpSpPr>
        <p:cNvPr id="1" name=""/>
        <p:cNvGrpSpPr/>
        <p:nvPr/>
      </p:nvGrpSpPr>
      <p:grpSpPr>
        <a:xfrm>
          <a:off x="0" y="0"/>
          <a:ext cx="0" cy="0"/>
          <a:chOff x="0" y="0"/>
          <a:chExt cx="0" cy="0"/>
        </a:xfrm>
      </p:grpSpPr>
      <p:pic>
        <p:nvPicPr>
          <p:cNvPr id="31" name="Slide.jpg" descr="Slide.jpg"/>
          <p:cNvPicPr>
            <a:picLocks noChangeAspect="1"/>
          </p:cNvPicPr>
          <p:nvPr/>
        </p:nvPicPr>
        <p:blipFill>
          <a:blip r:embed="rId2">
            <a:extLst/>
          </a:blip>
          <a:stretch>
            <a:fillRect/>
          </a:stretch>
        </p:blipFill>
        <p:spPr>
          <a:xfrm>
            <a:off x="2515" y="279400"/>
            <a:ext cx="13137446" cy="8445500"/>
          </a:xfrm>
          <a:prstGeom prst="rect">
            <a:avLst/>
          </a:prstGeom>
          <a:ln w="12700">
            <a:miter lim="400000"/>
          </a:ln>
        </p:spPr>
      </p:pic>
      <p:sp>
        <p:nvSpPr>
          <p:cNvPr id="32" name="Rectangle"/>
          <p:cNvSpPr/>
          <p:nvPr/>
        </p:nvSpPr>
        <p:spPr>
          <a:xfrm>
            <a:off x="-292100" y="7632700"/>
            <a:ext cx="13385800" cy="2222500"/>
          </a:xfrm>
          <a:prstGeom prst="rect">
            <a:avLst/>
          </a:prstGeom>
          <a:gradFill>
            <a:gsLst>
              <a:gs pos="0">
                <a:srgbClr val="FFFFFF"/>
              </a:gs>
              <a:gs pos="100000">
                <a:srgbClr val="FFFFFF">
                  <a:alpha val="0"/>
                </a:srgbClr>
              </a:gs>
            </a:gsLst>
            <a:lin ang="16200000"/>
          </a:gradFill>
          <a:ln w="25400">
            <a:miter lim="400000"/>
          </a:ln>
        </p:spPr>
        <p:txBody>
          <a:bodyPr lIns="50800" tIns="50800" rIns="50800" bIns="50800" anchor="ctr"/>
          <a:lstStyle/>
          <a:p>
            <a:pPr>
              <a:defRPr sz="2600">
                <a:effectLst>
                  <a:outerShdw sx="100000" sy="100000" kx="0" ky="0" algn="b" rotWithShape="0" blurRad="38100" dist="12700" dir="5400000">
                    <a:srgbClr val="000000">
                      <a:alpha val="50000"/>
                    </a:srgbClr>
                  </a:outerShdw>
                </a:effectLst>
              </a:defRPr>
            </a:pPr>
          </a:p>
        </p:txBody>
      </p:sp>
      <p:sp>
        <p:nvSpPr>
          <p:cNvPr id="33" name="Rectangle"/>
          <p:cNvSpPr/>
          <p:nvPr/>
        </p:nvSpPr>
        <p:spPr>
          <a:xfrm>
            <a:off x="-63500" y="444500"/>
            <a:ext cx="13284200" cy="1333500"/>
          </a:xfrm>
          <a:prstGeom prst="rect">
            <a:avLst/>
          </a:prstGeom>
          <a:solidFill>
            <a:srgbClr val="6FC4CC"/>
          </a:solidFill>
          <a:ln w="25400">
            <a:miter lim="400000"/>
          </a:ln>
          <a:effectLst>
            <a:outerShdw sx="100000" sy="100000" kx="0" ky="0" algn="b" rotWithShape="0" blurRad="139700" dist="38100" dir="2700000">
              <a:srgbClr val="000000">
                <a:alpha val="57999"/>
              </a:srgbClr>
            </a:outerShdw>
          </a:effectLst>
        </p:spPr>
        <p:txBody>
          <a:bodyPr lIns="50800" tIns="50800" rIns="50800" bIns="50800" anchor="ctr"/>
          <a:lstStyle/>
          <a:p>
            <a:pPr>
              <a:defRPr sz="2600">
                <a:effectLst>
                  <a:outerShdw sx="100000" sy="100000" kx="0" ky="0" algn="b" rotWithShape="0" blurRad="38100" dist="12700" dir="5400000">
                    <a:srgbClr val="000000">
                      <a:alpha val="50000"/>
                    </a:srgbClr>
                  </a:outerShdw>
                </a:effectLst>
              </a:defRPr>
            </a:pPr>
          </a:p>
        </p:txBody>
      </p:sp>
      <p:sp>
        <p:nvSpPr>
          <p:cNvPr id="34" name="Drupalcamp Atlanta 2018"/>
          <p:cNvSpPr/>
          <p:nvPr/>
        </p:nvSpPr>
        <p:spPr>
          <a:xfrm>
            <a:off x="6986395" y="8940800"/>
            <a:ext cx="4557118" cy="596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232323"/>
                </a:solidFill>
              </a:defRPr>
            </a:lvl1pPr>
          </a:lstStyle>
          <a:p>
            <a:pPr/>
            <a:r>
              <a:t>Drupalcamp Atlanta 2018</a:t>
            </a:r>
          </a:p>
        </p:txBody>
      </p:sp>
      <p:pic>
        <p:nvPicPr>
          <p:cNvPr id="35" name="droppedImage.tiff" descr="droppedImage.tiff"/>
          <p:cNvPicPr>
            <a:picLocks noChangeAspect="1"/>
          </p:cNvPicPr>
          <p:nvPr/>
        </p:nvPicPr>
        <p:blipFill>
          <a:blip r:embed="rId3">
            <a:extLst/>
          </a:blip>
          <a:stretch>
            <a:fillRect/>
          </a:stretch>
        </p:blipFill>
        <p:spPr>
          <a:xfrm>
            <a:off x="11861800" y="8823325"/>
            <a:ext cx="736601" cy="828676"/>
          </a:xfrm>
          <a:prstGeom prst="rect">
            <a:avLst/>
          </a:prstGeom>
          <a:ln w="12700">
            <a:miter lim="400000"/>
          </a:ln>
        </p:spPr>
      </p:pic>
      <p:sp>
        <p:nvSpPr>
          <p:cNvPr id="36" name="Title Text"/>
          <p:cNvSpPr txBox="1"/>
          <p:nvPr>
            <p:ph type="title"/>
          </p:nvPr>
        </p:nvSpPr>
        <p:spPr>
          <a:xfrm>
            <a:off x="1193800" y="266700"/>
            <a:ext cx="10579100" cy="1676400"/>
          </a:xfrm>
          <a:prstGeom prst="rect">
            <a:avLst/>
          </a:prstGeom>
        </p:spPr>
        <p:txBody>
          <a:bodyPr/>
          <a:lstStyle>
            <a:lvl1pPr>
              <a:defRPr b="1">
                <a:latin typeface="+mj-lt"/>
                <a:ea typeface="+mj-ea"/>
                <a:cs typeface="+mj-cs"/>
                <a:sym typeface="ITC Avant Garde Gothic Std"/>
              </a:defRPr>
            </a:lvl1pPr>
          </a:lstStyle>
          <a:p>
            <a:pPr/>
            <a:r>
              <a:t>Title Text</a:t>
            </a:r>
          </a:p>
        </p:txBody>
      </p:sp>
      <p:sp>
        <p:nvSpPr>
          <p:cNvPr id="37" name="Body Level One…"/>
          <p:cNvSpPr txBox="1"/>
          <p:nvPr>
            <p:ph type="body" idx="1"/>
          </p:nvPr>
        </p:nvSpPr>
        <p:spPr>
          <a:xfrm>
            <a:off x="1193800" y="2159000"/>
            <a:ext cx="10579100" cy="57150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38" name="Slide Number"/>
          <p:cNvSpPr txBox="1"/>
          <p:nvPr>
            <p:ph type="sldNum" sz="quarter" idx="2"/>
          </p:nvPr>
        </p:nvSpPr>
        <p:spPr>
          <a:xfrm>
            <a:off x="7731299" y="8265160"/>
            <a:ext cx="637135" cy="561341"/>
          </a:xfrm>
          <a:prstGeom prst="rect">
            <a:avLst/>
          </a:prstGeom>
        </p:spPr>
        <p:txBody>
          <a:bodyPr/>
          <a:lstStyle>
            <a:lvl1pPr>
              <a:defRPr sz="3400">
                <a:solidFill>
                  <a:srgbClr val="373737"/>
                </a:solidFill>
                <a:latin typeface="+mj-lt"/>
                <a:ea typeface="+mj-ea"/>
                <a:cs typeface="+mj-cs"/>
                <a:sym typeface="ITC Avant Garde Gothic St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ver copy">
    <p:spTree>
      <p:nvGrpSpPr>
        <p:cNvPr id="1" name=""/>
        <p:cNvGrpSpPr/>
        <p:nvPr/>
      </p:nvGrpSpPr>
      <p:grpSpPr>
        <a:xfrm>
          <a:off x="0" y="0"/>
          <a:ext cx="0" cy="0"/>
          <a:chOff x="0" y="0"/>
          <a:chExt cx="0" cy="0"/>
        </a:xfrm>
      </p:grpSpPr>
      <p:pic>
        <p:nvPicPr>
          <p:cNvPr id="45" name="Slide.jpg" descr="Slide.jpg"/>
          <p:cNvPicPr>
            <a:picLocks noChangeAspect="1"/>
          </p:cNvPicPr>
          <p:nvPr/>
        </p:nvPicPr>
        <p:blipFill>
          <a:blip r:embed="rId2">
            <a:extLst/>
          </a:blip>
          <a:stretch>
            <a:fillRect/>
          </a:stretch>
        </p:blipFill>
        <p:spPr>
          <a:xfrm>
            <a:off x="2515" y="279400"/>
            <a:ext cx="13137446" cy="8445500"/>
          </a:xfrm>
          <a:prstGeom prst="rect">
            <a:avLst/>
          </a:prstGeom>
          <a:ln w="12700">
            <a:miter lim="400000"/>
          </a:ln>
        </p:spPr>
      </p:pic>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ase Interior copy">
    <p:spTree>
      <p:nvGrpSpPr>
        <p:cNvPr id="1" name=""/>
        <p:cNvGrpSpPr/>
        <p:nvPr/>
      </p:nvGrpSpPr>
      <p:grpSpPr>
        <a:xfrm>
          <a:off x="0" y="0"/>
          <a:ext cx="0" cy="0"/>
          <a:chOff x="0" y="0"/>
          <a:chExt cx="0" cy="0"/>
        </a:xfrm>
      </p:grpSpPr>
      <p:pic>
        <p:nvPicPr>
          <p:cNvPr id="53" name="Slide.jpg" descr="Slide.jpg"/>
          <p:cNvPicPr>
            <a:picLocks noChangeAspect="1"/>
          </p:cNvPicPr>
          <p:nvPr/>
        </p:nvPicPr>
        <p:blipFill>
          <a:blip r:embed="rId2">
            <a:extLst/>
          </a:blip>
          <a:stretch>
            <a:fillRect/>
          </a:stretch>
        </p:blipFill>
        <p:spPr>
          <a:xfrm>
            <a:off x="2515" y="279400"/>
            <a:ext cx="13137446" cy="8445500"/>
          </a:xfrm>
          <a:prstGeom prst="rect">
            <a:avLst/>
          </a:prstGeom>
          <a:ln w="12700">
            <a:miter lim="400000"/>
          </a:ln>
        </p:spPr>
      </p:pic>
      <p:sp>
        <p:nvSpPr>
          <p:cNvPr id="54" name="Rectangle"/>
          <p:cNvSpPr/>
          <p:nvPr/>
        </p:nvSpPr>
        <p:spPr>
          <a:xfrm>
            <a:off x="-292100" y="7632700"/>
            <a:ext cx="13385800" cy="2222500"/>
          </a:xfrm>
          <a:prstGeom prst="rect">
            <a:avLst/>
          </a:prstGeom>
          <a:gradFill>
            <a:gsLst>
              <a:gs pos="0">
                <a:srgbClr val="FFFFFF"/>
              </a:gs>
              <a:gs pos="100000">
                <a:srgbClr val="FFFFFF">
                  <a:alpha val="0"/>
                </a:srgbClr>
              </a:gs>
            </a:gsLst>
            <a:lin ang="16200000"/>
          </a:gradFill>
          <a:ln w="25400">
            <a:miter lim="400000"/>
          </a:ln>
        </p:spPr>
        <p:txBody>
          <a:bodyPr lIns="50800" tIns="50800" rIns="50800" bIns="50800" anchor="ctr"/>
          <a:lstStyle/>
          <a:p>
            <a:pPr>
              <a:defRPr sz="2600">
                <a:effectLst>
                  <a:outerShdw sx="100000" sy="100000" kx="0" ky="0" algn="b" rotWithShape="0" blurRad="38100" dist="12700" dir="5400000">
                    <a:srgbClr val="000000">
                      <a:alpha val="50000"/>
                    </a:srgbClr>
                  </a:outerShdw>
                </a:effectLst>
              </a:defRPr>
            </a:pPr>
          </a:p>
        </p:txBody>
      </p:sp>
      <p:sp>
        <p:nvSpPr>
          <p:cNvPr id="55" name="Project Estimation: Survival Guide…"/>
          <p:cNvSpPr/>
          <p:nvPr/>
        </p:nvSpPr>
        <p:spPr>
          <a:xfrm>
            <a:off x="1503022" y="8782050"/>
            <a:ext cx="10134601" cy="85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80000"/>
              </a:lnSpc>
              <a:defRPr i="1">
                <a:solidFill>
                  <a:srgbClr val="373737"/>
                </a:solidFill>
                <a:latin typeface="+mj-lt"/>
                <a:ea typeface="+mj-ea"/>
                <a:cs typeface="+mj-cs"/>
                <a:sym typeface="ITC Avant Garde Gothic Std"/>
              </a:defRPr>
            </a:pPr>
            <a:r>
              <a:t>Project Estimation: Survival Guide</a:t>
            </a:r>
          </a:p>
          <a:p>
            <a:pPr algn="l">
              <a:lnSpc>
                <a:spcPct val="80000"/>
              </a:lnSpc>
              <a:defRPr i="1" sz="2400">
                <a:solidFill>
                  <a:srgbClr val="373737"/>
                </a:solidFill>
                <a:latin typeface="+mj-lt"/>
                <a:ea typeface="+mj-ea"/>
                <a:cs typeface="+mj-cs"/>
                <a:sym typeface="ITC Avant Garde Gothic Std"/>
              </a:defRPr>
            </a:pPr>
            <a:r>
              <a:t>Presented by  Johnnie Fox</a:t>
            </a:r>
          </a:p>
        </p:txBody>
      </p:sp>
      <p:sp>
        <p:nvSpPr>
          <p:cNvPr id="56" name="Rectangle"/>
          <p:cNvSpPr/>
          <p:nvPr/>
        </p:nvSpPr>
        <p:spPr>
          <a:xfrm>
            <a:off x="-76200" y="495300"/>
            <a:ext cx="13284200" cy="1320800"/>
          </a:xfrm>
          <a:prstGeom prst="rect">
            <a:avLst/>
          </a:prstGeom>
          <a:solidFill>
            <a:srgbClr val="6FC4CC"/>
          </a:solidFill>
          <a:ln w="25400">
            <a:miter lim="400000"/>
          </a:ln>
          <a:effectLst>
            <a:outerShdw sx="100000" sy="100000" kx="0" ky="0" algn="b" rotWithShape="0" blurRad="139700" dist="38100" dir="2700000">
              <a:srgbClr val="000000">
                <a:alpha val="57999"/>
              </a:srgbClr>
            </a:outerShdw>
          </a:effectLst>
        </p:spPr>
        <p:txBody>
          <a:bodyPr lIns="50800" tIns="50800" rIns="50800" bIns="50800" anchor="ctr"/>
          <a:lstStyle/>
          <a:p>
            <a:pPr>
              <a:defRPr sz="2600">
                <a:effectLst>
                  <a:outerShdw sx="100000" sy="100000" kx="0" ky="0" algn="b" rotWithShape="0" blurRad="38100" dist="12700" dir="5400000">
                    <a:srgbClr val="000000">
                      <a:alpha val="50000"/>
                    </a:srgbClr>
                  </a:outerShdw>
                </a:effectLst>
              </a:defRPr>
            </a:pPr>
          </a:p>
        </p:txBody>
      </p:sp>
      <p:sp>
        <p:nvSpPr>
          <p:cNvPr id="57" name="Object"/>
          <p:cNvSpPr txBox="1"/>
          <p:nvPr>
            <p:ph type="obj" idx="3"/>
          </p:nvPr>
        </p:nvSpPr>
        <p:spPr>
          <a:xfrm>
            <a:off x="1892300" y="1409700"/>
            <a:ext cx="9220200" cy="7239000"/>
          </a:xfrm>
          <a:prstGeom prst="rect">
            <a:avLst/>
          </a:prstGeom>
        </p:spPr>
        <p:txBody>
          <a:bodyPr/>
          <a:lstStyle/>
          <a:p>
            <a:pPr marL="0" indent="0" algn="ctr">
              <a:spcBef>
                <a:spcPts val="0"/>
              </a:spcBef>
              <a:buSzTx/>
              <a:buNone/>
            </a:pPr>
          </a:p>
        </p:txBody>
      </p:sp>
      <p:sp>
        <p:nvSpPr>
          <p:cNvPr id="58" name="Title Text"/>
          <p:cNvSpPr txBox="1"/>
          <p:nvPr>
            <p:ph type="title"/>
          </p:nvPr>
        </p:nvSpPr>
        <p:spPr>
          <a:prstGeom prst="rect">
            <a:avLst/>
          </a:prstGeom>
        </p:spPr>
        <p:txBody>
          <a:bodyPr/>
          <a:lstStyle>
            <a:lvl1pPr>
              <a:defRPr b="1">
                <a:latin typeface="+mj-lt"/>
                <a:ea typeface="+mj-ea"/>
                <a:cs typeface="+mj-cs"/>
                <a:sym typeface="ITC Avant Garde Gothic Std"/>
              </a:defRPr>
            </a:lvl1pPr>
          </a:lstStyle>
          <a:p>
            <a:pPr/>
            <a:r>
              <a:t>Title Text</a:t>
            </a:r>
          </a:p>
        </p:txBody>
      </p:sp>
      <p:sp>
        <p:nvSpPr>
          <p:cNvPr id="5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0" name="Slide Number"/>
          <p:cNvSpPr txBox="1"/>
          <p:nvPr>
            <p:ph type="sldNum" sz="quarter" idx="2"/>
          </p:nvPr>
        </p:nvSpPr>
        <p:spPr>
          <a:xfrm>
            <a:off x="7731299" y="8265160"/>
            <a:ext cx="637135" cy="561341"/>
          </a:xfrm>
          <a:prstGeom prst="rect">
            <a:avLst/>
          </a:prstGeom>
        </p:spPr>
        <p:txBody>
          <a:bodyPr/>
          <a:lstStyle>
            <a:lvl1pPr>
              <a:defRPr sz="3400">
                <a:solidFill>
                  <a:srgbClr val="373737"/>
                </a:solidFill>
                <a:latin typeface="+mj-lt"/>
                <a:ea typeface="+mj-ea"/>
                <a:cs typeface="+mj-cs"/>
                <a:sym typeface="ITC Avant Garde Gothic Std"/>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pic>
        <p:nvPicPr>
          <p:cNvPr id="2" name="Slide.jpg" descr="Slide.jpg"/>
          <p:cNvPicPr>
            <a:picLocks noChangeAspect="1"/>
          </p:cNvPicPr>
          <p:nvPr/>
        </p:nvPicPr>
        <p:blipFill>
          <a:blip r:embed="rId2">
            <a:extLst/>
          </a:blip>
          <a:stretch>
            <a:fillRect/>
          </a:stretch>
        </p:blipFill>
        <p:spPr>
          <a:xfrm>
            <a:off x="2515" y="279400"/>
            <a:ext cx="13137446" cy="8445500"/>
          </a:xfrm>
          <a:prstGeom prst="rect">
            <a:avLst/>
          </a:prstGeom>
          <a:ln w="12700">
            <a:miter lim="400000"/>
          </a:ln>
        </p:spPr>
      </p:pic>
      <p:pic>
        <p:nvPicPr>
          <p:cNvPr id="3" name="droppedImage.tiff" descr="droppedImage.tiff"/>
          <p:cNvPicPr>
            <a:picLocks noChangeAspect="1"/>
          </p:cNvPicPr>
          <p:nvPr/>
        </p:nvPicPr>
        <p:blipFill>
          <a:blip r:embed="rId3">
            <a:extLst/>
          </a:blip>
          <a:stretch>
            <a:fillRect/>
          </a:stretch>
        </p:blipFill>
        <p:spPr>
          <a:xfrm>
            <a:off x="11794066" y="8648700"/>
            <a:ext cx="880535" cy="990601"/>
          </a:xfrm>
          <a:prstGeom prst="rect">
            <a:avLst/>
          </a:prstGeom>
          <a:ln w="12700">
            <a:miter lim="400000"/>
          </a:ln>
        </p:spPr>
      </p:pic>
      <p:sp>
        <p:nvSpPr>
          <p:cNvPr id="4" name="Drupalcamp Atlanta 2018"/>
          <p:cNvSpPr/>
          <p:nvPr/>
        </p:nvSpPr>
        <p:spPr>
          <a:xfrm>
            <a:off x="6795895" y="9182100"/>
            <a:ext cx="4557118" cy="596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Drupalcamp Atlanta 2018</a:t>
            </a:r>
          </a:p>
        </p:txBody>
      </p:sp>
      <p:sp>
        <p:nvSpPr>
          <p:cNvPr id="5" name="Slide Number"/>
          <p:cNvSpPr txBox="1"/>
          <p:nvPr>
            <p:ph type="sldNum" sz="quarter" idx="2"/>
          </p:nvPr>
        </p:nvSpPr>
        <p:spPr>
          <a:xfrm>
            <a:off x="6349758" y="9334500"/>
            <a:ext cx="292101" cy="304800"/>
          </a:xfrm>
          <a:prstGeom prst="rect">
            <a:avLst/>
          </a:prstGeom>
          <a:ln w="12700">
            <a:miter lim="400000"/>
          </a:ln>
        </p:spPr>
        <p:txBody>
          <a:bodyPr wrap="none" lIns="63500" tIns="63500" rIns="63500" bIns="63500" anchor="b">
            <a:spAutoFit/>
          </a:bodyPr>
          <a:lstStyle>
            <a:lvl1pPr>
              <a:defRPr sz="1200"/>
            </a:lvl1pPr>
          </a:lstStyle>
          <a:p>
            <a:pPr/>
            <a:fld id="{86CB4B4D-7CA3-9044-876B-883B54F8677D}" type="slidenum"/>
          </a:p>
        </p:txBody>
      </p:sp>
      <p:sp>
        <p:nvSpPr>
          <p:cNvPr id="6" name="Title Text"/>
          <p:cNvSpPr txBox="1"/>
          <p:nvPr>
            <p:ph type="title"/>
          </p:nvPr>
        </p:nvSpPr>
        <p:spPr>
          <a:xfrm>
            <a:off x="1193800" y="266700"/>
            <a:ext cx="105791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7" name="Body Level One…"/>
          <p:cNvSpPr txBox="1"/>
          <p:nvPr>
            <p:ph type="body" idx="1"/>
          </p:nvPr>
        </p:nvSpPr>
        <p:spPr>
          <a:xfrm>
            <a:off x="1193800" y="2768600"/>
            <a:ext cx="10579100" cy="571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Lst>
  <p:transition xmlns:p14="http://schemas.microsoft.com/office/powerpoint/2010/main" spd="med" advClick="1"/>
  <p:txStyles>
    <p:titleStyle>
      <a:lvl1pPr marL="0" marR="0" indent="0" algn="ctr" defTabSz="609600" latinLnBrk="0">
        <a:lnSpc>
          <a:spcPct val="100000"/>
        </a:lnSpc>
        <a:spcBef>
          <a:spcPts val="0"/>
        </a:spcBef>
        <a:spcAft>
          <a:spcPts val="0"/>
        </a:spcAft>
        <a:buClrTx/>
        <a:buSzTx/>
        <a:buFontTx/>
        <a:buNone/>
        <a:tabLst/>
        <a:defRPr b="0" baseline="0" cap="none" i="0" spc="0" strike="noStrike" sz="8200" u="none">
          <a:ln>
            <a:noFill/>
          </a:ln>
          <a:solidFill>
            <a:srgbClr val="FFFFFF"/>
          </a:solidFill>
          <a:uFillTx/>
          <a:latin typeface="+mn-lt"/>
          <a:ea typeface="+mn-ea"/>
          <a:cs typeface="+mn-cs"/>
          <a:sym typeface="Gill Sans"/>
        </a:defRPr>
      </a:lvl1pPr>
      <a:lvl2pPr marL="0" marR="0" indent="0" algn="ctr" defTabSz="609600" latinLnBrk="0">
        <a:lnSpc>
          <a:spcPct val="100000"/>
        </a:lnSpc>
        <a:spcBef>
          <a:spcPts val="0"/>
        </a:spcBef>
        <a:spcAft>
          <a:spcPts val="0"/>
        </a:spcAft>
        <a:buClrTx/>
        <a:buSzTx/>
        <a:buFontTx/>
        <a:buNone/>
        <a:tabLst/>
        <a:defRPr b="0" baseline="0" cap="none" i="0" spc="0" strike="noStrike" sz="8200" u="none">
          <a:ln>
            <a:noFill/>
          </a:ln>
          <a:solidFill>
            <a:srgbClr val="FFFFFF"/>
          </a:solidFill>
          <a:uFillTx/>
          <a:latin typeface="+mn-lt"/>
          <a:ea typeface="+mn-ea"/>
          <a:cs typeface="+mn-cs"/>
          <a:sym typeface="Gill Sans"/>
        </a:defRPr>
      </a:lvl2pPr>
      <a:lvl3pPr marL="0" marR="0" indent="0" algn="ctr" defTabSz="609600" latinLnBrk="0">
        <a:lnSpc>
          <a:spcPct val="100000"/>
        </a:lnSpc>
        <a:spcBef>
          <a:spcPts val="0"/>
        </a:spcBef>
        <a:spcAft>
          <a:spcPts val="0"/>
        </a:spcAft>
        <a:buClrTx/>
        <a:buSzTx/>
        <a:buFontTx/>
        <a:buNone/>
        <a:tabLst/>
        <a:defRPr b="0" baseline="0" cap="none" i="0" spc="0" strike="noStrike" sz="8200" u="none">
          <a:ln>
            <a:noFill/>
          </a:ln>
          <a:solidFill>
            <a:srgbClr val="FFFFFF"/>
          </a:solidFill>
          <a:uFillTx/>
          <a:latin typeface="+mn-lt"/>
          <a:ea typeface="+mn-ea"/>
          <a:cs typeface="+mn-cs"/>
          <a:sym typeface="Gill Sans"/>
        </a:defRPr>
      </a:lvl3pPr>
      <a:lvl4pPr marL="0" marR="0" indent="0" algn="ctr" defTabSz="609600" latinLnBrk="0">
        <a:lnSpc>
          <a:spcPct val="100000"/>
        </a:lnSpc>
        <a:spcBef>
          <a:spcPts val="0"/>
        </a:spcBef>
        <a:spcAft>
          <a:spcPts val="0"/>
        </a:spcAft>
        <a:buClrTx/>
        <a:buSzTx/>
        <a:buFontTx/>
        <a:buNone/>
        <a:tabLst/>
        <a:defRPr b="0" baseline="0" cap="none" i="0" spc="0" strike="noStrike" sz="8200" u="none">
          <a:ln>
            <a:noFill/>
          </a:ln>
          <a:solidFill>
            <a:srgbClr val="FFFFFF"/>
          </a:solidFill>
          <a:uFillTx/>
          <a:latin typeface="+mn-lt"/>
          <a:ea typeface="+mn-ea"/>
          <a:cs typeface="+mn-cs"/>
          <a:sym typeface="Gill Sans"/>
        </a:defRPr>
      </a:lvl4pPr>
      <a:lvl5pPr marL="0" marR="0" indent="0" algn="ctr" defTabSz="609600" latinLnBrk="0">
        <a:lnSpc>
          <a:spcPct val="100000"/>
        </a:lnSpc>
        <a:spcBef>
          <a:spcPts val="0"/>
        </a:spcBef>
        <a:spcAft>
          <a:spcPts val="0"/>
        </a:spcAft>
        <a:buClrTx/>
        <a:buSzTx/>
        <a:buFontTx/>
        <a:buNone/>
        <a:tabLst/>
        <a:defRPr b="0" baseline="0" cap="none" i="0" spc="0" strike="noStrike" sz="8200" u="none">
          <a:ln>
            <a:noFill/>
          </a:ln>
          <a:solidFill>
            <a:srgbClr val="FFFFFF"/>
          </a:solidFill>
          <a:uFillTx/>
          <a:latin typeface="+mn-lt"/>
          <a:ea typeface="+mn-ea"/>
          <a:cs typeface="+mn-cs"/>
          <a:sym typeface="Gill Sans"/>
        </a:defRPr>
      </a:lvl5pPr>
      <a:lvl6pPr marL="0" marR="0" indent="0" algn="ctr" defTabSz="609600" latinLnBrk="0">
        <a:lnSpc>
          <a:spcPct val="100000"/>
        </a:lnSpc>
        <a:spcBef>
          <a:spcPts val="0"/>
        </a:spcBef>
        <a:spcAft>
          <a:spcPts val="0"/>
        </a:spcAft>
        <a:buClrTx/>
        <a:buSzTx/>
        <a:buFontTx/>
        <a:buNone/>
        <a:tabLst/>
        <a:defRPr b="0" baseline="0" cap="none" i="0" spc="0" strike="noStrike" sz="8200" u="none">
          <a:ln>
            <a:noFill/>
          </a:ln>
          <a:solidFill>
            <a:srgbClr val="FFFFFF"/>
          </a:solidFill>
          <a:uFillTx/>
          <a:latin typeface="+mn-lt"/>
          <a:ea typeface="+mn-ea"/>
          <a:cs typeface="+mn-cs"/>
          <a:sym typeface="Gill Sans"/>
        </a:defRPr>
      </a:lvl6pPr>
      <a:lvl7pPr marL="0" marR="0" indent="0" algn="ctr" defTabSz="609600" latinLnBrk="0">
        <a:lnSpc>
          <a:spcPct val="100000"/>
        </a:lnSpc>
        <a:spcBef>
          <a:spcPts val="0"/>
        </a:spcBef>
        <a:spcAft>
          <a:spcPts val="0"/>
        </a:spcAft>
        <a:buClrTx/>
        <a:buSzTx/>
        <a:buFontTx/>
        <a:buNone/>
        <a:tabLst/>
        <a:defRPr b="0" baseline="0" cap="none" i="0" spc="0" strike="noStrike" sz="8200" u="none">
          <a:ln>
            <a:noFill/>
          </a:ln>
          <a:solidFill>
            <a:srgbClr val="FFFFFF"/>
          </a:solidFill>
          <a:uFillTx/>
          <a:latin typeface="+mn-lt"/>
          <a:ea typeface="+mn-ea"/>
          <a:cs typeface="+mn-cs"/>
          <a:sym typeface="Gill Sans"/>
        </a:defRPr>
      </a:lvl7pPr>
      <a:lvl8pPr marL="0" marR="0" indent="0" algn="ctr" defTabSz="609600" latinLnBrk="0">
        <a:lnSpc>
          <a:spcPct val="100000"/>
        </a:lnSpc>
        <a:spcBef>
          <a:spcPts val="0"/>
        </a:spcBef>
        <a:spcAft>
          <a:spcPts val="0"/>
        </a:spcAft>
        <a:buClrTx/>
        <a:buSzTx/>
        <a:buFontTx/>
        <a:buNone/>
        <a:tabLst/>
        <a:defRPr b="0" baseline="0" cap="none" i="0" spc="0" strike="noStrike" sz="8200" u="none">
          <a:ln>
            <a:noFill/>
          </a:ln>
          <a:solidFill>
            <a:srgbClr val="FFFFFF"/>
          </a:solidFill>
          <a:uFillTx/>
          <a:latin typeface="+mn-lt"/>
          <a:ea typeface="+mn-ea"/>
          <a:cs typeface="+mn-cs"/>
          <a:sym typeface="Gill Sans"/>
        </a:defRPr>
      </a:lvl8pPr>
      <a:lvl9pPr marL="0" marR="0" indent="0" algn="ctr" defTabSz="609600" latinLnBrk="0">
        <a:lnSpc>
          <a:spcPct val="100000"/>
        </a:lnSpc>
        <a:spcBef>
          <a:spcPts val="0"/>
        </a:spcBef>
        <a:spcAft>
          <a:spcPts val="0"/>
        </a:spcAft>
        <a:buClrTx/>
        <a:buSzTx/>
        <a:buFontTx/>
        <a:buNone/>
        <a:tabLst/>
        <a:defRPr b="0" baseline="0" cap="none" i="0" spc="0" strike="noStrike" sz="8200" u="none">
          <a:ln>
            <a:noFill/>
          </a:ln>
          <a:solidFill>
            <a:srgbClr val="FFFFFF"/>
          </a:solidFill>
          <a:uFillTx/>
          <a:latin typeface="+mn-lt"/>
          <a:ea typeface="+mn-ea"/>
          <a:cs typeface="+mn-cs"/>
          <a:sym typeface="Gill Sans"/>
        </a:defRPr>
      </a:lvl9pPr>
    </p:titleStyle>
    <p:bodyStyle>
      <a:lvl1pPr marL="1104900" marR="0" indent="-787400" algn="l" defTabSz="609600" latinLnBrk="0">
        <a:lnSpc>
          <a:spcPct val="100000"/>
        </a:lnSpc>
        <a:spcBef>
          <a:spcPts val="2500"/>
        </a:spcBef>
        <a:spcAft>
          <a:spcPts val="0"/>
        </a:spcAft>
        <a:buClrTx/>
        <a:buSzPct val="171000"/>
        <a:buFontTx/>
        <a:buChar char="•"/>
        <a:tabLst/>
        <a:defRPr b="0" baseline="0" cap="none" i="0" spc="0" strike="noStrike" sz="3400" u="none">
          <a:ln>
            <a:noFill/>
          </a:ln>
          <a:solidFill>
            <a:srgbClr val="FFFFFF"/>
          </a:solidFill>
          <a:uFillTx/>
          <a:latin typeface="+mn-lt"/>
          <a:ea typeface="+mn-ea"/>
          <a:cs typeface="+mn-cs"/>
          <a:sym typeface="Gill Sans"/>
        </a:defRPr>
      </a:lvl1pPr>
      <a:lvl2pPr marL="1549400" marR="0" indent="-787400" algn="l" defTabSz="609600" latinLnBrk="0">
        <a:lnSpc>
          <a:spcPct val="100000"/>
        </a:lnSpc>
        <a:spcBef>
          <a:spcPts val="2500"/>
        </a:spcBef>
        <a:spcAft>
          <a:spcPts val="0"/>
        </a:spcAft>
        <a:buClrTx/>
        <a:buSzPct val="171000"/>
        <a:buFontTx/>
        <a:buChar char="•"/>
        <a:tabLst/>
        <a:defRPr b="0" baseline="0" cap="none" i="0" spc="0" strike="noStrike" sz="3400" u="none">
          <a:ln>
            <a:noFill/>
          </a:ln>
          <a:solidFill>
            <a:srgbClr val="FFFFFF"/>
          </a:solidFill>
          <a:uFillTx/>
          <a:latin typeface="+mn-lt"/>
          <a:ea typeface="+mn-ea"/>
          <a:cs typeface="+mn-cs"/>
          <a:sym typeface="Gill Sans"/>
        </a:defRPr>
      </a:lvl2pPr>
      <a:lvl3pPr marL="1993900" marR="0" indent="-787400" algn="l" defTabSz="609600" latinLnBrk="0">
        <a:lnSpc>
          <a:spcPct val="100000"/>
        </a:lnSpc>
        <a:spcBef>
          <a:spcPts val="2500"/>
        </a:spcBef>
        <a:spcAft>
          <a:spcPts val="0"/>
        </a:spcAft>
        <a:buClrTx/>
        <a:buSzPct val="171000"/>
        <a:buFontTx/>
        <a:buChar char="•"/>
        <a:tabLst/>
        <a:defRPr b="0" baseline="0" cap="none" i="0" spc="0" strike="noStrike" sz="3400" u="none">
          <a:ln>
            <a:noFill/>
          </a:ln>
          <a:solidFill>
            <a:srgbClr val="FFFFFF"/>
          </a:solidFill>
          <a:uFillTx/>
          <a:latin typeface="+mn-lt"/>
          <a:ea typeface="+mn-ea"/>
          <a:cs typeface="+mn-cs"/>
          <a:sym typeface="Gill Sans"/>
        </a:defRPr>
      </a:lvl3pPr>
      <a:lvl4pPr marL="2438400" marR="0" indent="-787400" algn="l" defTabSz="609600" latinLnBrk="0">
        <a:lnSpc>
          <a:spcPct val="100000"/>
        </a:lnSpc>
        <a:spcBef>
          <a:spcPts val="2500"/>
        </a:spcBef>
        <a:spcAft>
          <a:spcPts val="0"/>
        </a:spcAft>
        <a:buClrTx/>
        <a:buSzPct val="171000"/>
        <a:buFontTx/>
        <a:buChar char="•"/>
        <a:tabLst/>
        <a:defRPr b="0" baseline="0" cap="none" i="0" spc="0" strike="noStrike" sz="3400" u="none">
          <a:ln>
            <a:noFill/>
          </a:ln>
          <a:solidFill>
            <a:srgbClr val="FFFFFF"/>
          </a:solidFill>
          <a:uFillTx/>
          <a:latin typeface="+mn-lt"/>
          <a:ea typeface="+mn-ea"/>
          <a:cs typeface="+mn-cs"/>
          <a:sym typeface="Gill Sans"/>
        </a:defRPr>
      </a:lvl4pPr>
      <a:lvl5pPr marL="2882900" marR="0" indent="-787400" algn="l" defTabSz="609600" latinLnBrk="0">
        <a:lnSpc>
          <a:spcPct val="100000"/>
        </a:lnSpc>
        <a:spcBef>
          <a:spcPts val="2500"/>
        </a:spcBef>
        <a:spcAft>
          <a:spcPts val="0"/>
        </a:spcAft>
        <a:buClrTx/>
        <a:buSzPct val="171000"/>
        <a:buFontTx/>
        <a:buChar char="•"/>
        <a:tabLst/>
        <a:defRPr b="0" baseline="0" cap="none" i="0" spc="0" strike="noStrike" sz="3400" u="none">
          <a:ln>
            <a:noFill/>
          </a:ln>
          <a:solidFill>
            <a:srgbClr val="FFFFFF"/>
          </a:solidFill>
          <a:uFillTx/>
          <a:latin typeface="+mn-lt"/>
          <a:ea typeface="+mn-ea"/>
          <a:cs typeface="+mn-cs"/>
          <a:sym typeface="Gill Sans"/>
        </a:defRPr>
      </a:lvl5pPr>
      <a:lvl6pPr marL="3238500" marR="0" indent="-787400" algn="l" defTabSz="609600" latinLnBrk="0">
        <a:lnSpc>
          <a:spcPct val="100000"/>
        </a:lnSpc>
        <a:spcBef>
          <a:spcPts val="2500"/>
        </a:spcBef>
        <a:spcAft>
          <a:spcPts val="0"/>
        </a:spcAft>
        <a:buClrTx/>
        <a:buSzPct val="171000"/>
        <a:buFontTx/>
        <a:buChar char="•"/>
        <a:tabLst/>
        <a:defRPr b="0" baseline="0" cap="none" i="0" spc="0" strike="noStrike" sz="3400" u="none">
          <a:ln>
            <a:noFill/>
          </a:ln>
          <a:solidFill>
            <a:srgbClr val="FFFFFF"/>
          </a:solidFill>
          <a:uFillTx/>
          <a:latin typeface="+mn-lt"/>
          <a:ea typeface="+mn-ea"/>
          <a:cs typeface="+mn-cs"/>
          <a:sym typeface="Gill Sans"/>
        </a:defRPr>
      </a:lvl6pPr>
      <a:lvl7pPr marL="3594100" marR="0" indent="-787400" algn="l" defTabSz="609600" latinLnBrk="0">
        <a:lnSpc>
          <a:spcPct val="100000"/>
        </a:lnSpc>
        <a:spcBef>
          <a:spcPts val="2500"/>
        </a:spcBef>
        <a:spcAft>
          <a:spcPts val="0"/>
        </a:spcAft>
        <a:buClrTx/>
        <a:buSzPct val="171000"/>
        <a:buFontTx/>
        <a:buChar char="•"/>
        <a:tabLst/>
        <a:defRPr b="0" baseline="0" cap="none" i="0" spc="0" strike="noStrike" sz="3400" u="none">
          <a:ln>
            <a:noFill/>
          </a:ln>
          <a:solidFill>
            <a:srgbClr val="FFFFFF"/>
          </a:solidFill>
          <a:uFillTx/>
          <a:latin typeface="+mn-lt"/>
          <a:ea typeface="+mn-ea"/>
          <a:cs typeface="+mn-cs"/>
          <a:sym typeface="Gill Sans"/>
        </a:defRPr>
      </a:lvl7pPr>
      <a:lvl8pPr marL="3949700" marR="0" indent="-787400" algn="l" defTabSz="609600" latinLnBrk="0">
        <a:lnSpc>
          <a:spcPct val="100000"/>
        </a:lnSpc>
        <a:spcBef>
          <a:spcPts val="2500"/>
        </a:spcBef>
        <a:spcAft>
          <a:spcPts val="0"/>
        </a:spcAft>
        <a:buClrTx/>
        <a:buSzPct val="171000"/>
        <a:buFontTx/>
        <a:buChar char="•"/>
        <a:tabLst/>
        <a:defRPr b="0" baseline="0" cap="none" i="0" spc="0" strike="noStrike" sz="3400" u="none">
          <a:ln>
            <a:noFill/>
          </a:ln>
          <a:solidFill>
            <a:srgbClr val="FFFFFF"/>
          </a:solidFill>
          <a:uFillTx/>
          <a:latin typeface="+mn-lt"/>
          <a:ea typeface="+mn-ea"/>
          <a:cs typeface="+mn-cs"/>
          <a:sym typeface="Gill Sans"/>
        </a:defRPr>
      </a:lvl8pPr>
      <a:lvl9pPr marL="4305300" marR="0" indent="-787400" algn="l" defTabSz="609600" latinLnBrk="0">
        <a:lnSpc>
          <a:spcPct val="100000"/>
        </a:lnSpc>
        <a:spcBef>
          <a:spcPts val="2500"/>
        </a:spcBef>
        <a:spcAft>
          <a:spcPts val="0"/>
        </a:spcAft>
        <a:buClrTx/>
        <a:buSzPct val="171000"/>
        <a:buFontTx/>
        <a:buChar char="•"/>
        <a:tabLst/>
        <a:defRPr b="0" baseline="0" cap="none" i="0" spc="0" strike="noStrike" sz="3400" u="none">
          <a:ln>
            <a:noFill/>
          </a:ln>
          <a:solidFill>
            <a:srgbClr val="FFFFFF"/>
          </a:solidFill>
          <a:uFillTx/>
          <a:latin typeface="+mn-lt"/>
          <a:ea typeface="+mn-ea"/>
          <a:cs typeface="+mn-cs"/>
          <a:sym typeface="Gill Sans"/>
        </a:defRPr>
      </a:lvl9pPr>
    </p:bodyStyle>
    <p:otherStyle>
      <a:lvl1pPr marL="0" marR="0" indent="0" algn="ctr" defTabSz="6096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1pPr>
      <a:lvl2pPr marL="0" marR="0" indent="0" algn="ctr" defTabSz="6096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2pPr>
      <a:lvl3pPr marL="0" marR="0" indent="0" algn="ctr" defTabSz="6096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3pPr>
      <a:lvl4pPr marL="0" marR="0" indent="0" algn="ctr" defTabSz="6096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4pPr>
      <a:lvl5pPr marL="0" marR="0" indent="0" algn="ctr" defTabSz="6096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5pPr>
      <a:lvl6pPr marL="0" marR="0" indent="0" algn="ctr" defTabSz="6096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6pPr>
      <a:lvl7pPr marL="0" marR="0" indent="0" algn="ctr" defTabSz="6096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7pPr>
      <a:lvl8pPr marL="0" marR="0" indent="0" algn="ctr" defTabSz="6096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8pPr>
      <a:lvl9pPr marL="0" marR="0" indent="0" algn="ctr" defTabSz="60960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1.png"/><Relationship Id="rId4" Type="http://schemas.openxmlformats.org/officeDocument/2006/relationships/hyperlink" Target="https://www.flickr.com/photos/samantonio/12072484516/" TargetMode="External"/><Relationship Id="rId5" Type="http://schemas.openxmlformats.org/officeDocument/2006/relationships/hyperlink" Target="https://creativecommons.org/licenses/by-nc-nd/2.0/" TargetMode="External"/><Relationship Id="rId6" Type="http://schemas.openxmlformats.org/officeDocument/2006/relationships/hyperlink" Target="https://www.flickr.com/people/samantonio/"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eg"/><Relationship Id="rId4" Type="http://schemas.openxmlformats.org/officeDocument/2006/relationships/hyperlink" Target="https://www.flickr.com/photos/usdagov/8575101673/" TargetMode="External"/><Relationship Id="rId5" Type="http://schemas.openxmlformats.org/officeDocument/2006/relationships/hyperlink" Target="https://creativecommons.org/licenses/by/2.0/" TargetMode="External"/><Relationship Id="rId6" Type="http://schemas.openxmlformats.org/officeDocument/2006/relationships/hyperlink" Target="https://www.flickr.com/people/usdagov/"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eg"/><Relationship Id="rId4" Type="http://schemas.openxmlformats.org/officeDocument/2006/relationships/hyperlink" Target="https://www.flickr.com/photos/crackdog/8523469294/" TargetMode="External"/><Relationship Id="rId5" Type="http://schemas.openxmlformats.org/officeDocument/2006/relationships/hyperlink" Target="https://creativecommons.org/licenses/by/2.0/" TargetMode="External"/><Relationship Id="rId6" Type="http://schemas.openxmlformats.org/officeDocument/2006/relationships/hyperlink" Target="https://www.flickr.com/people/crackdog/"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eg"/><Relationship Id="rId4" Type="http://schemas.openxmlformats.org/officeDocument/2006/relationships/hyperlink" Target="https://www.flickr.com/photos/pie4dan/4074612832/" TargetMode="External"/><Relationship Id="rId5" Type="http://schemas.openxmlformats.org/officeDocument/2006/relationships/hyperlink" Target="https://creativecommons.org/licenses/by-nc/2.0/" TargetMode="External"/><Relationship Id="rId6" Type="http://schemas.openxmlformats.org/officeDocument/2006/relationships/hyperlink" Target="https://www.flickr.com/people/pie4dan/"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http://www.prometsource.com" TargetMode="External"/><Relationship Id="rId5"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tif"/><Relationship Id="rId4" Type="http://schemas.openxmlformats.org/officeDocument/2006/relationships/image" Target="../media/image3.tif"/></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eg"/><Relationship Id="rId4" Type="http://schemas.openxmlformats.org/officeDocument/2006/relationships/hyperlink" Target="https://www.flickr.com/photos/peterclifford/43826827785/" TargetMode="External"/><Relationship Id="rId5" Type="http://schemas.openxmlformats.org/officeDocument/2006/relationships/hyperlink" Target="https://creativecommons.org/licenses/by/2.0/" TargetMode="External"/><Relationship Id="rId6" Type="http://schemas.openxmlformats.org/officeDocument/2006/relationships/hyperlink" Target="https://www.flickr.com/people/peterclifford/" TargetMode="Externa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hyperlink" Target="https://www.flickr.com/photos/scorpio58/4067099731/" TargetMode="External"/><Relationship Id="rId5" Type="http://schemas.openxmlformats.org/officeDocument/2006/relationships/hyperlink" Target="https://creativecommons.org/licenses/by-sa/2.0/" TargetMode="External"/><Relationship Id="rId6" Type="http://schemas.openxmlformats.org/officeDocument/2006/relationships/hyperlink" Target="https://www.flickr.com/people/scorpio58/" TargetMode="External"/></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jpeg"/><Relationship Id="rId4" Type="http://schemas.openxmlformats.org/officeDocument/2006/relationships/hyperlink" Target="https://www.flickr.com/photos/46357488@N00/1778904004/" TargetMode="External"/><Relationship Id="rId5" Type="http://schemas.openxmlformats.org/officeDocument/2006/relationships/hyperlink" Target="https://creativecommons.org/licenses/by/2.0/" TargetMode="External"/><Relationship Id="rId6" Type="http://schemas.openxmlformats.org/officeDocument/2006/relationships/hyperlink" Target="https://www.flickr.com/people/46357488@N00/" TargetMode="Externa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jpeg"/><Relationship Id="rId4" Type="http://schemas.openxmlformats.org/officeDocument/2006/relationships/hyperlink" Target="https://www.flickr.com/photos/kenzs/3538051818/" TargetMode="External"/><Relationship Id="rId5" Type="http://schemas.openxmlformats.org/officeDocument/2006/relationships/hyperlink" Target="https://creativecommons.org/licenses/by-sa/2.0/" TargetMode="External"/><Relationship Id="rId6" Type="http://schemas.openxmlformats.org/officeDocument/2006/relationships/hyperlink" Target="https://www.flickr.com/people/kenzs/" TargetMode="External"/></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hyperlink" Target="https://www.flickr.com/photos/vfsdigitaldesign/5396095193/" TargetMode="External"/><Relationship Id="rId4" Type="http://schemas.openxmlformats.org/officeDocument/2006/relationships/hyperlink" Target="https://creativecommons.org/licenses/by/2.0/" TargetMode="External"/><Relationship Id="rId5" Type="http://schemas.openxmlformats.org/officeDocument/2006/relationships/hyperlink" Target="https://www.flickr.com/people/vfsdigitaldesign/" TargetMode="External"/></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tif"/><Relationship Id="rId3" Type="http://schemas.openxmlformats.org/officeDocument/2006/relationships/image" Target="../media/image3.tif"/></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hyperlink" Target="https://www.flickr.com/photos/astromatt/33321606943/" TargetMode="External"/><Relationship Id="rId4" Type="http://schemas.openxmlformats.org/officeDocument/2006/relationships/hyperlink" Target="https://creativecommons.org/licenses/by-sa/2.0/" TargetMode="External"/><Relationship Id="rId5" Type="http://schemas.openxmlformats.org/officeDocument/2006/relationships/hyperlink" Target="https://www.flickr.com/people/astromatt/"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cholar.google.com/scholar_lookup?q=Buckman%20R.%20Breaking%20Bad%20News:%20A%20Guide%20for%20Health%20Care%20Professionals.%20Baltimore:%20Johns%20Hopkins%20University%20Press,%201992:15."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wsj.com/articles/how-jeffrey-immelts-success-theater-masked-the-rot-at-ge-1519231067"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9" name="12072484516_4388faa877_k.jpg" descr="12072484516_4388faa877_k.jpg"/>
          <p:cNvPicPr>
            <a:picLocks noChangeAspect="1"/>
          </p:cNvPicPr>
          <p:nvPr/>
        </p:nvPicPr>
        <p:blipFill>
          <a:blip r:embed="rId2">
            <a:extLst/>
          </a:blip>
          <a:stretch>
            <a:fillRect/>
          </a:stretch>
        </p:blipFill>
        <p:spPr>
          <a:xfrm>
            <a:off x="-69052" y="-1974850"/>
            <a:ext cx="13137352" cy="11328400"/>
          </a:xfrm>
          <a:prstGeom prst="rect">
            <a:avLst/>
          </a:prstGeom>
          <a:ln w="12700">
            <a:miter lim="400000"/>
          </a:ln>
        </p:spPr>
      </p:pic>
      <p:sp>
        <p:nvSpPr>
          <p:cNvPr id="70" name="Conquering Difficult Conversations"/>
          <p:cNvSpPr/>
          <p:nvPr/>
        </p:nvSpPr>
        <p:spPr>
          <a:xfrm>
            <a:off x="-2500865" y="151553"/>
            <a:ext cx="12992101" cy="21742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7400">
                <a:latin typeface="ITC Avant Garde Gothic Std Book"/>
                <a:ea typeface="ITC Avant Garde Gothic Std Book"/>
                <a:cs typeface="ITC Avant Garde Gothic Std Book"/>
                <a:sym typeface="ITC Avant Garde Gothic Std Book"/>
              </a:defRPr>
            </a:lvl1pPr>
          </a:lstStyle>
          <a:p>
            <a:pPr/>
            <a:r>
              <a:t>Conquering Difficult Conversations</a:t>
            </a:r>
          </a:p>
        </p:txBody>
      </p:sp>
      <p:sp>
        <p:nvSpPr>
          <p:cNvPr id="7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2" name="droppedImage.tiff" descr="droppedImage.tiff"/>
          <p:cNvPicPr>
            <a:picLocks noChangeAspect="1"/>
          </p:cNvPicPr>
          <p:nvPr/>
        </p:nvPicPr>
        <p:blipFill>
          <a:blip r:embed="rId3">
            <a:extLst/>
          </a:blip>
          <a:stretch>
            <a:fillRect/>
          </a:stretch>
        </p:blipFill>
        <p:spPr>
          <a:xfrm>
            <a:off x="11665655" y="8331200"/>
            <a:ext cx="1174045" cy="1320801"/>
          </a:xfrm>
          <a:prstGeom prst="rect">
            <a:avLst/>
          </a:prstGeom>
          <a:ln w="12700">
            <a:miter lim="400000"/>
          </a:ln>
        </p:spPr>
      </p:pic>
      <p:sp>
        <p:nvSpPr>
          <p:cNvPr id="73" name="Drupalcamp Atlanta 2018"/>
          <p:cNvSpPr/>
          <p:nvPr/>
        </p:nvSpPr>
        <p:spPr>
          <a:xfrm>
            <a:off x="6656195" y="9029700"/>
            <a:ext cx="4557118" cy="596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Drupalcamp Atlanta 2018</a:t>
            </a:r>
          </a:p>
        </p:txBody>
      </p:sp>
      <p:sp>
        <p:nvSpPr>
          <p:cNvPr id="74" name="&quot;Hanging Out at Potato Chip Rock – Mt.&quot; (CC BY-NC-ND 2.0) by Sam Antonio Photography"/>
          <p:cNvSpPr/>
          <p:nvPr/>
        </p:nvSpPr>
        <p:spPr>
          <a:xfrm>
            <a:off x="266" y="7683500"/>
            <a:ext cx="67183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330200">
              <a:lnSpc>
                <a:spcPts val="3600"/>
              </a:lnSpc>
              <a:defRPr sz="1500">
                <a:latin typeface="Calibri"/>
                <a:ea typeface="Calibri"/>
                <a:cs typeface="Calibri"/>
                <a:sym typeface="Calibri"/>
              </a:defRPr>
            </a:pPr>
            <a:r>
              <a:t>"</a:t>
            </a:r>
            <a:r>
              <a:rPr u="sng">
                <a:hlinkClick r:id="rId4" invalidUrl="" action="" tgtFrame="" tooltip="" history="1" highlightClick="0" endSnd="0"/>
              </a:rPr>
              <a:t>Hanging Out at Potato Chip Rock – Mt.</a:t>
            </a:r>
            <a:r>
              <a:t>" (</a:t>
            </a:r>
            <a:r>
              <a:rPr u="sng">
                <a:hlinkClick r:id="rId5" invalidUrl="" action="" tgtFrame="" tooltip="" history="1" highlightClick="0" endSnd="0"/>
              </a:rPr>
              <a:t>CC BY-NC-ND 2.0</a:t>
            </a:r>
            <a:r>
              <a:t>) by </a:t>
            </a:r>
            <a:r>
              <a:rPr u="sng">
                <a:hlinkClick r:id="rId6" invalidUrl="" action="" tgtFrame="" tooltip="" history="1" highlightClick="0" endSnd="0"/>
              </a:rPr>
              <a:t>Sam Antonio Photography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Why Important"/>
          <p:cNvSpPr txBox="1"/>
          <p:nvPr>
            <p:ph type="title"/>
          </p:nvPr>
        </p:nvSpPr>
        <p:spPr>
          <a:prstGeom prst="rect">
            <a:avLst/>
          </a:prstGeom>
        </p:spPr>
        <p:txBody>
          <a:bodyPr/>
          <a:lstStyle/>
          <a:p>
            <a:pPr/>
            <a:r>
              <a:t>Why Important</a:t>
            </a:r>
          </a:p>
        </p:txBody>
      </p:sp>
      <p:sp>
        <p:nvSpPr>
          <p:cNvPr id="114" name="Body"/>
          <p:cNvSpPr txBox="1"/>
          <p:nvPr>
            <p:ph type="body" idx="1"/>
          </p:nvPr>
        </p:nvSpPr>
        <p:spPr>
          <a:prstGeom prst="rect">
            <a:avLst/>
          </a:prstGeom>
        </p:spPr>
        <p:txBody>
          <a:bodyPr/>
          <a:lstStyle/>
          <a:p>
            <a:pPr/>
          </a:p>
        </p:txBody>
      </p:sp>
      <p:pic>
        <p:nvPicPr>
          <p:cNvPr id="115" name="Image" descr="Image"/>
          <p:cNvPicPr>
            <a:picLocks noChangeAspect="1"/>
          </p:cNvPicPr>
          <p:nvPr/>
        </p:nvPicPr>
        <p:blipFill>
          <a:blip r:embed="rId3">
            <a:extLst/>
          </a:blip>
          <a:stretch>
            <a:fillRect/>
          </a:stretch>
        </p:blipFill>
        <p:spPr>
          <a:xfrm>
            <a:off x="1581149" y="1803400"/>
            <a:ext cx="9994901" cy="6867662"/>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Examples"/>
          <p:cNvSpPr txBox="1"/>
          <p:nvPr>
            <p:ph type="title"/>
          </p:nvPr>
        </p:nvSpPr>
        <p:spPr>
          <a:xfrm>
            <a:off x="889000" y="355600"/>
            <a:ext cx="10579100" cy="1676400"/>
          </a:xfrm>
          <a:prstGeom prst="rect">
            <a:avLst/>
          </a:prstGeom>
        </p:spPr>
        <p:txBody>
          <a:bodyPr/>
          <a:lstStyle>
            <a:lvl1pPr algn="l"/>
          </a:lstStyle>
          <a:p>
            <a:pPr/>
            <a:r>
              <a:t>Examples</a:t>
            </a:r>
          </a:p>
        </p:txBody>
      </p:sp>
      <p:sp>
        <p:nvSpPr>
          <p:cNvPr id="120" name="Lead Developer leaves the project mid project…"/>
          <p:cNvSpPr txBox="1"/>
          <p:nvPr>
            <p:ph type="body" idx="1"/>
          </p:nvPr>
        </p:nvSpPr>
        <p:spPr>
          <a:xfrm>
            <a:off x="1206500" y="2133600"/>
            <a:ext cx="10579100" cy="5715000"/>
          </a:xfrm>
          <a:prstGeom prst="rect">
            <a:avLst/>
          </a:prstGeom>
        </p:spPr>
        <p:txBody>
          <a:bodyPr/>
          <a:lstStyle/>
          <a:p>
            <a:pPr lvl="1" marL="1317811" indent="-555811">
              <a:defRPr sz="3000">
                <a:solidFill>
                  <a:srgbClr val="403838"/>
                </a:solidFill>
                <a:latin typeface="Arial"/>
                <a:ea typeface="Arial"/>
                <a:cs typeface="Arial"/>
                <a:sym typeface="Arial"/>
              </a:defRPr>
            </a:pPr>
            <a:r>
              <a:t>Lead Developer leaves the project mid project</a:t>
            </a:r>
          </a:p>
          <a:p>
            <a:pPr lvl="1" marL="1317811" indent="-555811">
              <a:defRPr sz="3000">
                <a:solidFill>
                  <a:srgbClr val="403838"/>
                </a:solidFill>
                <a:latin typeface="Arial"/>
                <a:ea typeface="Arial"/>
                <a:cs typeface="Arial"/>
                <a:sym typeface="Arial"/>
              </a:defRPr>
            </a:pPr>
            <a:r>
              <a:t>Your team deleted the server with the backups and images</a:t>
            </a:r>
          </a:p>
          <a:p>
            <a:pPr lvl="1" marL="1317811" indent="-555811">
              <a:defRPr sz="3000">
                <a:solidFill>
                  <a:srgbClr val="403838"/>
                </a:solidFill>
                <a:latin typeface="Arial"/>
                <a:ea typeface="Arial"/>
                <a:cs typeface="Arial"/>
                <a:sym typeface="Arial"/>
              </a:defRPr>
            </a:pPr>
            <a:r>
              <a:t>Team member that is failing</a:t>
            </a:r>
          </a:p>
          <a:p>
            <a:pPr lvl="1" marL="1317811" indent="-555811">
              <a:defRPr sz="3000">
                <a:solidFill>
                  <a:srgbClr val="403838"/>
                </a:solidFill>
                <a:latin typeface="Arial"/>
                <a:ea typeface="Arial"/>
                <a:cs typeface="Arial"/>
                <a:sym typeface="Arial"/>
              </a:defRPr>
            </a:pPr>
            <a:r>
              <a:t>Project going to be over budget</a:t>
            </a:r>
          </a:p>
          <a:p>
            <a:pPr lvl="1" marL="1317811" indent="-555811">
              <a:defRPr sz="3000">
                <a:solidFill>
                  <a:srgbClr val="403838"/>
                </a:solidFill>
                <a:latin typeface="Arial"/>
                <a:ea typeface="Arial"/>
                <a:cs typeface="Arial"/>
                <a:sym typeface="Arial"/>
              </a:defRPr>
            </a:pPr>
            <a:r>
              <a:t>Client team not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path" nodeType="clickEffect" presetSubtype="0" presetID="-1" grpId="2" accel="50000" decel="50000" fill="hold">
                                  <p:stCondLst>
                                    <p:cond delay="0"/>
                                  </p:stCondLst>
                                  <p:childTnLst>
                                    <p:animMotion path="M 0.000000 0.000000 L 0.195312 0.000000" origin="layout" pathEditMode="relative">
                                      <p:cBhvr>
                                        <p:cTn id="10" dur="1000" fill="hold"/>
                                        <p:tgtEl>
                                          <p:spTgt spid="120"/>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0"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Turns out…"/>
          <p:cNvSpPr txBox="1"/>
          <p:nvPr>
            <p:ph type="title"/>
          </p:nvPr>
        </p:nvSpPr>
        <p:spPr>
          <a:xfrm>
            <a:off x="284524" y="371827"/>
            <a:ext cx="10642601" cy="1968501"/>
          </a:xfrm>
          <a:prstGeom prst="rect">
            <a:avLst/>
          </a:prstGeom>
          <a:ln w="9525">
            <a:round/>
          </a:ln>
        </p:spPr>
        <p:txBody>
          <a:bodyPr lIns="0" tIns="0" rIns="0" bIns="0" anchor="t"/>
          <a:lstStyle/>
          <a:p>
            <a:pPr algn="l">
              <a:lnSpc>
                <a:spcPct val="95000"/>
              </a:lnSpc>
              <a:tabLst>
                <a:tab pos="584200" algn="l"/>
                <a:tab pos="1168400" algn="l"/>
                <a:tab pos="1752600" algn="l"/>
                <a:tab pos="2336800" algn="l"/>
                <a:tab pos="2921000" algn="l"/>
                <a:tab pos="3505200" algn="l"/>
                <a:tab pos="4089400" algn="l"/>
                <a:tab pos="4686300" algn="l"/>
                <a:tab pos="5270500" algn="l"/>
                <a:tab pos="5854700" algn="l"/>
                <a:tab pos="6438900" algn="l"/>
                <a:tab pos="7023100" algn="l"/>
                <a:tab pos="7607300" algn="l"/>
                <a:tab pos="8191500" algn="l"/>
                <a:tab pos="8775700" algn="l"/>
                <a:tab pos="9359900" algn="l"/>
                <a:tab pos="9944100" algn="l"/>
                <a:tab pos="10528300" algn="l"/>
                <a:tab pos="11112500" algn="l"/>
                <a:tab pos="11696700" algn="l"/>
              </a:tabLst>
            </a:pPr>
            <a:r>
              <a:rPr b="0" sz="5400">
                <a:solidFill>
                  <a:srgbClr val="000000"/>
                </a:solidFill>
                <a:uFill>
                  <a:solidFill>
                    <a:srgbClr val="000000"/>
                  </a:solidFill>
                </a:uFill>
                <a:latin typeface="Arial"/>
                <a:ea typeface="Arial"/>
                <a:cs typeface="Arial"/>
                <a:sym typeface="Arial"/>
              </a:rPr>
              <a:t>Turns out…</a:t>
            </a:r>
            <a:br>
              <a:rPr b="0" sz="5400">
                <a:solidFill>
                  <a:srgbClr val="000000"/>
                </a:solidFill>
                <a:uFill>
                  <a:solidFill>
                    <a:srgbClr val="000000"/>
                  </a:solidFill>
                </a:uFill>
                <a:latin typeface="Arial Unicode MS"/>
                <a:ea typeface="Arial Unicode MS"/>
                <a:cs typeface="Arial Unicode MS"/>
                <a:sym typeface="Arial Unicode MS"/>
              </a:rPr>
            </a:br>
          </a:p>
        </p:txBody>
      </p:sp>
      <p:pic>
        <p:nvPicPr>
          <p:cNvPr id="123" name="8575101673_a46ea3f6a2_k.jpg" descr="8575101673_a46ea3f6a2_k.jpg"/>
          <p:cNvPicPr>
            <a:picLocks noChangeAspect="1"/>
          </p:cNvPicPr>
          <p:nvPr/>
        </p:nvPicPr>
        <p:blipFill>
          <a:blip r:embed="rId3">
            <a:extLst/>
          </a:blip>
          <a:stretch>
            <a:fillRect/>
          </a:stretch>
        </p:blipFill>
        <p:spPr>
          <a:xfrm>
            <a:off x="0" y="1473200"/>
            <a:ext cx="13247490" cy="8801100"/>
          </a:xfrm>
          <a:prstGeom prst="rect">
            <a:avLst/>
          </a:prstGeom>
          <a:ln w="12700">
            <a:miter lim="400000"/>
          </a:ln>
        </p:spPr>
      </p:pic>
      <p:sp>
        <p:nvSpPr>
          <p:cNvPr id="124" name="&quot;20130306-OC-RBN-3919&quot; (CC BY 2.0) by USDAgov"/>
          <p:cNvSpPr/>
          <p:nvPr/>
        </p:nvSpPr>
        <p:spPr>
          <a:xfrm>
            <a:off x="7861300" y="8362949"/>
            <a:ext cx="5130800"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584200">
              <a:lnSpc>
                <a:spcPts val="3600"/>
              </a:lnSpc>
              <a:defRPr sz="1500">
                <a:latin typeface="Calibri"/>
                <a:ea typeface="Calibri"/>
                <a:cs typeface="Calibri"/>
                <a:sym typeface="Calibri"/>
              </a:defRPr>
            </a:pPr>
            <a:r>
              <a:t>"</a:t>
            </a:r>
            <a:r>
              <a:rPr u="sng">
                <a:hlinkClick r:id="rId4" invalidUrl="" action="" tgtFrame="" tooltip="" history="1" highlightClick="0" endSnd="0"/>
              </a:rPr>
              <a:t>20130306-OC-RBN-3919</a:t>
            </a:r>
            <a:r>
              <a:t>" (</a:t>
            </a:r>
            <a:r>
              <a:rPr u="sng">
                <a:hlinkClick r:id="rId5" invalidUrl="" action="" tgtFrame="" tooltip="" history="1" highlightClick="0" endSnd="0"/>
              </a:rPr>
              <a:t>CC BY 2.0</a:t>
            </a:r>
            <a:r>
              <a:t>) by </a:t>
            </a:r>
            <a:r>
              <a:rPr u="sng">
                <a:hlinkClick r:id="rId6" invalidUrl="" action="" tgtFrame="" tooltip="" history="1" highlightClick="0" endSnd="0"/>
              </a:rPr>
              <a:t>USDAgov</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9" name="Some Assumptions"/>
          <p:cNvSpPr txBox="1"/>
          <p:nvPr/>
        </p:nvSpPr>
        <p:spPr>
          <a:xfrm>
            <a:off x="4118471" y="4476750"/>
            <a:ext cx="4767858"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000000"/>
                </a:solidFill>
              </a:defRPr>
            </a:lvl1pPr>
          </a:lstStyle>
          <a:p>
            <a:pPr/>
            <a:r>
              <a:t>Some Assumptions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Assumptions"/>
          <p:cNvSpPr txBox="1"/>
          <p:nvPr>
            <p:ph type="title"/>
          </p:nvPr>
        </p:nvSpPr>
        <p:spPr>
          <a:prstGeom prst="rect">
            <a:avLst/>
          </a:prstGeom>
        </p:spPr>
        <p:txBody>
          <a:bodyPr/>
          <a:lstStyle/>
          <a:p>
            <a:pPr/>
            <a:r>
              <a:t>Assumptions</a:t>
            </a:r>
          </a:p>
        </p:txBody>
      </p:sp>
      <p:sp>
        <p:nvSpPr>
          <p:cNvPr id="132" name="You desire a successful outcomes.…"/>
          <p:cNvSpPr txBox="1"/>
          <p:nvPr>
            <p:ph type="body" idx="1"/>
          </p:nvPr>
        </p:nvSpPr>
        <p:spPr>
          <a:prstGeom prst="rect">
            <a:avLst/>
          </a:prstGeom>
        </p:spPr>
        <p:txBody>
          <a:bodyPr/>
          <a:lstStyle/>
          <a:p>
            <a:pPr/>
            <a:r>
              <a:t>You desire a successful outcomes.</a:t>
            </a:r>
          </a:p>
          <a:p>
            <a:pPr/>
            <a:r>
              <a:t>You believe in transparency.</a:t>
            </a:r>
          </a:p>
          <a:p>
            <a:pPr/>
            <a:r>
              <a:t>You know enough to know that a conversation is needed.</a:t>
            </a:r>
          </a:p>
          <a:p>
            <a:pPr/>
            <a:r>
              <a:t>You know what the need for difficult conversation is.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5" name="1.  Have Them Early"/>
          <p:cNvSpPr txBox="1"/>
          <p:nvPr/>
        </p:nvSpPr>
        <p:spPr>
          <a:xfrm>
            <a:off x="3927673" y="4470400"/>
            <a:ext cx="4958954"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000000"/>
                </a:solidFill>
              </a:defRPr>
            </a:lvl1pPr>
          </a:lstStyle>
          <a:p>
            <a:pPr/>
            <a:r>
              <a:t>1.  Have Them Early</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urns out"/>
          <p:cNvSpPr txBox="1"/>
          <p:nvPr>
            <p:ph type="title"/>
          </p:nvPr>
        </p:nvSpPr>
        <p:spPr>
          <a:prstGeom prst="rect">
            <a:avLst/>
          </a:prstGeom>
        </p:spPr>
        <p:txBody>
          <a:bodyPr/>
          <a:lstStyle>
            <a:lvl1pPr algn="l"/>
          </a:lstStyle>
          <a:p>
            <a:pPr/>
            <a:r>
              <a:t>Turns out</a:t>
            </a:r>
          </a:p>
        </p:txBody>
      </p:sp>
      <p:sp>
        <p:nvSpPr>
          <p:cNvPr id="138" name="Body"/>
          <p:cNvSpPr txBox="1"/>
          <p:nvPr>
            <p:ph type="body" idx="1"/>
          </p:nvPr>
        </p:nvSpPr>
        <p:spPr>
          <a:xfrm>
            <a:off x="1206500" y="2133600"/>
            <a:ext cx="10579100" cy="5715000"/>
          </a:xfrm>
          <a:prstGeom prst="rect">
            <a:avLst/>
          </a:prstGeom>
        </p:spPr>
        <p:txBody>
          <a:bodyPr/>
          <a:lstStyle/>
          <a:p>
            <a:pPr lvl="1"/>
          </a:p>
        </p:txBody>
      </p:sp>
      <p:pic>
        <p:nvPicPr>
          <p:cNvPr id="139" name="3241300205_5f422b589c_b.jpg" descr="3241300205_5f422b589c_b.jpg"/>
          <p:cNvPicPr>
            <a:picLocks noChangeAspect="1"/>
          </p:cNvPicPr>
          <p:nvPr/>
        </p:nvPicPr>
        <p:blipFill>
          <a:blip r:embed="rId3">
            <a:extLst/>
          </a:blip>
          <a:stretch>
            <a:fillRect/>
          </a:stretch>
        </p:blipFill>
        <p:spPr>
          <a:xfrm>
            <a:off x="0" y="177800"/>
            <a:ext cx="13004800" cy="8699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path" nodeType="clickEffect" presetSubtype="0" presetID="-1" grpId="2" accel="50000" decel="50000" fill="hold">
                                  <p:stCondLst>
                                    <p:cond delay="0"/>
                                  </p:stCondLst>
                                  <p:childTnLst>
                                    <p:animMotion path="M 0.000000 0.000000 L 0.195312 0.000000" origin="layout" pathEditMode="relative">
                                      <p:cBhvr>
                                        <p:cTn id="10" dur="1000" fill="hold"/>
                                        <p:tgtEl>
                                          <p:spTgt spid="138"/>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Body"/>
          <p:cNvSpPr txBox="1"/>
          <p:nvPr>
            <p:ph type="body" idx="1"/>
          </p:nvPr>
        </p:nvSpPr>
        <p:spPr>
          <a:xfrm>
            <a:off x="1206500" y="2133600"/>
            <a:ext cx="10579100" cy="5715000"/>
          </a:xfrm>
          <a:prstGeom prst="rect">
            <a:avLst/>
          </a:prstGeom>
        </p:spPr>
        <p:txBody>
          <a:bodyPr/>
          <a:lstStyle/>
          <a:p>
            <a:pPr lvl="1"/>
          </a:p>
        </p:txBody>
      </p:sp>
      <p:pic>
        <p:nvPicPr>
          <p:cNvPr id="144" name="8523474148_a472aa0160_b.jpg" descr="8523474148_a472aa0160_b.jpg"/>
          <p:cNvPicPr>
            <a:picLocks noChangeAspect="1"/>
          </p:cNvPicPr>
          <p:nvPr/>
        </p:nvPicPr>
        <p:blipFill>
          <a:blip r:embed="rId3">
            <a:extLst/>
          </a:blip>
          <a:stretch>
            <a:fillRect/>
          </a:stretch>
        </p:blipFill>
        <p:spPr>
          <a:xfrm>
            <a:off x="1739900" y="63500"/>
            <a:ext cx="9525000" cy="8458200"/>
          </a:xfrm>
          <a:prstGeom prst="rect">
            <a:avLst/>
          </a:prstGeom>
          <a:ln w="12700">
            <a:miter lim="400000"/>
          </a:ln>
        </p:spPr>
      </p:pic>
      <p:sp>
        <p:nvSpPr>
          <p:cNvPr id="145" name="&quot;Lehigh Valley Terminal bond back, 1891&quot; (CC BY 2.0) by crackdog"/>
          <p:cNvSpPr/>
          <p:nvPr/>
        </p:nvSpPr>
        <p:spPr>
          <a:xfrm>
            <a:off x="1905000" y="7994650"/>
            <a:ext cx="5190084"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3600"/>
              </a:lnSpc>
              <a:defRPr sz="1500">
                <a:solidFill>
                  <a:srgbClr val="2780E3"/>
                </a:solidFill>
                <a:latin typeface="Calibri"/>
                <a:ea typeface="Calibri"/>
                <a:cs typeface="Calibri"/>
                <a:sym typeface="Calibri"/>
              </a:defRPr>
            </a:pPr>
            <a:r>
              <a:rPr>
                <a:solidFill>
                  <a:srgbClr val="333333"/>
                </a:solidFill>
              </a:rPr>
              <a:t>"</a:t>
            </a:r>
            <a:r>
              <a:rPr u="sng">
                <a:hlinkClick r:id="rId4" invalidUrl="" action="" tgtFrame="" tooltip="" history="1" highlightClick="0" endSnd="0"/>
              </a:rPr>
              <a:t>Lehigh Valley Terminal bond back, 1891</a:t>
            </a:r>
            <a:r>
              <a:rPr>
                <a:solidFill>
                  <a:srgbClr val="333333"/>
                </a:solidFill>
              </a:rPr>
              <a:t>" (</a:t>
            </a:r>
            <a:r>
              <a:rPr u="sng">
                <a:hlinkClick r:id="rId5" invalidUrl="" action="" tgtFrame="" tooltip="" history="1" highlightClick="0" endSnd="0"/>
              </a:rPr>
              <a:t>CC BY 2.0</a:t>
            </a:r>
            <a:r>
              <a:rPr>
                <a:solidFill>
                  <a:srgbClr val="333333"/>
                </a:solidFill>
              </a:rPr>
              <a:t>) by </a:t>
            </a:r>
            <a:r>
              <a:rPr u="sng">
                <a:hlinkClick r:id="rId6" invalidUrl="" action="" tgtFrame="" tooltip="" history="1" highlightClick="0" endSnd="0"/>
              </a:rPr>
              <a:t>crackdog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path" nodeType="clickEffect" presetSubtype="0" presetID="-1" grpId="2" accel="50000" decel="50000" fill="hold">
                                  <p:stCondLst>
                                    <p:cond delay="0"/>
                                  </p:stCondLst>
                                  <p:childTnLst>
                                    <p:animMotion path="M 0.000000 0.000000 L 0.195312 0.000000" origin="layout" pathEditMode="relative">
                                      <p:cBhvr>
                                        <p:cTn id="10" dur="1000" fill="hold"/>
                                        <p:tgtEl>
                                          <p:spTgt spid="143"/>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Turns out"/>
          <p:cNvSpPr txBox="1"/>
          <p:nvPr>
            <p:ph type="title"/>
          </p:nvPr>
        </p:nvSpPr>
        <p:spPr>
          <a:prstGeom prst="rect">
            <a:avLst/>
          </a:prstGeom>
        </p:spPr>
        <p:txBody>
          <a:bodyPr/>
          <a:lstStyle>
            <a:lvl1pPr algn="l"/>
          </a:lstStyle>
          <a:p>
            <a:pPr/>
            <a:r>
              <a:t>Turns out</a:t>
            </a:r>
          </a:p>
        </p:txBody>
      </p:sp>
      <p:sp>
        <p:nvSpPr>
          <p:cNvPr id="150" name="Body"/>
          <p:cNvSpPr txBox="1"/>
          <p:nvPr>
            <p:ph type="body" idx="1"/>
          </p:nvPr>
        </p:nvSpPr>
        <p:spPr>
          <a:xfrm>
            <a:off x="1206500" y="2133600"/>
            <a:ext cx="10579100" cy="5715000"/>
          </a:xfrm>
          <a:prstGeom prst="rect">
            <a:avLst/>
          </a:prstGeom>
        </p:spPr>
        <p:txBody>
          <a:bodyPr/>
          <a:lstStyle/>
          <a:p>
            <a:pPr lvl="1"/>
          </a:p>
        </p:txBody>
      </p:sp>
      <p:pic>
        <p:nvPicPr>
          <p:cNvPr id="151" name="5172767845_3f6759a62b_z.jpg" descr="5172767845_3f6759a62b_z.jpg"/>
          <p:cNvPicPr>
            <a:picLocks noChangeAspect="1"/>
          </p:cNvPicPr>
          <p:nvPr/>
        </p:nvPicPr>
        <p:blipFill>
          <a:blip r:embed="rId3">
            <a:extLst/>
          </a:blip>
          <a:stretch>
            <a:fillRect/>
          </a:stretch>
        </p:blipFill>
        <p:spPr>
          <a:xfrm>
            <a:off x="0" y="215900"/>
            <a:ext cx="13004801" cy="97536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path" nodeType="clickEffect" presetSubtype="0" presetID="-1" grpId="2" accel="50000" decel="50000" fill="hold">
                                  <p:stCondLst>
                                    <p:cond delay="0"/>
                                  </p:stCondLst>
                                  <p:childTnLst>
                                    <p:animMotion path="M 0.000000 0.000000 L 0.195312 0.000000" origin="layout" pathEditMode="relative">
                                      <p:cBhvr>
                                        <p:cTn id="10" dur="1000" fill="hold"/>
                                        <p:tgtEl>
                                          <p:spTgt spid="150"/>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urns out"/>
          <p:cNvSpPr txBox="1"/>
          <p:nvPr>
            <p:ph type="title"/>
          </p:nvPr>
        </p:nvSpPr>
        <p:spPr>
          <a:prstGeom prst="rect">
            <a:avLst/>
          </a:prstGeom>
        </p:spPr>
        <p:txBody>
          <a:bodyPr/>
          <a:lstStyle>
            <a:lvl1pPr algn="l"/>
          </a:lstStyle>
          <a:p>
            <a:pPr/>
            <a:r>
              <a:t>Turns out</a:t>
            </a:r>
          </a:p>
        </p:txBody>
      </p:sp>
      <p:sp>
        <p:nvSpPr>
          <p:cNvPr id="156" name="Body"/>
          <p:cNvSpPr txBox="1"/>
          <p:nvPr>
            <p:ph type="body" idx="1"/>
          </p:nvPr>
        </p:nvSpPr>
        <p:spPr>
          <a:xfrm>
            <a:off x="1206500" y="2133600"/>
            <a:ext cx="10579100" cy="5715000"/>
          </a:xfrm>
          <a:prstGeom prst="rect">
            <a:avLst/>
          </a:prstGeom>
        </p:spPr>
        <p:txBody>
          <a:bodyPr/>
          <a:lstStyle/>
          <a:p>
            <a:pPr lvl="1"/>
          </a:p>
        </p:txBody>
      </p:sp>
      <p:pic>
        <p:nvPicPr>
          <p:cNvPr id="157" name="4074612832_06361cd000_b.jpg" descr="4074612832_06361cd000_b.jpg"/>
          <p:cNvPicPr>
            <a:picLocks noChangeAspect="1"/>
          </p:cNvPicPr>
          <p:nvPr/>
        </p:nvPicPr>
        <p:blipFill>
          <a:blip r:embed="rId3">
            <a:extLst/>
          </a:blip>
          <a:stretch>
            <a:fillRect/>
          </a:stretch>
        </p:blipFill>
        <p:spPr>
          <a:xfrm>
            <a:off x="-1181100" y="-1530555"/>
            <a:ext cx="15354300" cy="10211210"/>
          </a:xfrm>
          <a:prstGeom prst="rect">
            <a:avLst/>
          </a:prstGeom>
          <a:ln w="12700">
            <a:miter lim="400000"/>
          </a:ln>
        </p:spPr>
      </p:pic>
      <p:sp>
        <p:nvSpPr>
          <p:cNvPr id="158" name="&quot;Dead&quot; (CC BY-NC 2.0) by Daniel Pietzsch"/>
          <p:cNvSpPr/>
          <p:nvPr/>
        </p:nvSpPr>
        <p:spPr>
          <a:xfrm>
            <a:off x="355600" y="8070850"/>
            <a:ext cx="3276154"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3600"/>
              </a:lnSpc>
              <a:defRPr sz="1500">
                <a:latin typeface="Calibri"/>
                <a:ea typeface="Calibri"/>
                <a:cs typeface="Calibri"/>
                <a:sym typeface="Calibri"/>
              </a:defRPr>
            </a:pPr>
            <a:r>
              <a:t>"</a:t>
            </a:r>
            <a:r>
              <a:rPr u="sng">
                <a:hlinkClick r:id="rId4" invalidUrl="" action="" tgtFrame="" tooltip="" history="1" highlightClick="0" endSnd="0"/>
              </a:rPr>
              <a:t>Dead</a:t>
            </a:r>
            <a:r>
              <a:t>" (</a:t>
            </a:r>
            <a:r>
              <a:rPr u="sng">
                <a:hlinkClick r:id="rId5" invalidUrl="" action="" tgtFrame="" tooltip="" history="1" highlightClick="0" endSnd="0"/>
              </a:rPr>
              <a:t>CC BY-NC 2.0</a:t>
            </a:r>
            <a:r>
              <a:t>) by </a:t>
            </a:r>
            <a:r>
              <a:rPr u="sng">
                <a:hlinkClick r:id="rId6" invalidUrl="" action="" tgtFrame="" tooltip="" history="1" highlightClick="0" endSnd="0"/>
              </a:rPr>
              <a:t>Daniel Pietzsch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path" nodeType="clickEffect" presetSubtype="0" presetID="-1" grpId="2" accel="50000" decel="50000" fill="hold">
                                  <p:stCondLst>
                                    <p:cond delay="0"/>
                                  </p:stCondLst>
                                  <p:childTnLst>
                                    <p:animMotion path="M 0.000000 0.000000 L 0.195312 0.000000" origin="layout" pathEditMode="relative">
                                      <p:cBhvr>
                                        <p:cTn id="10" dur="1000" fill="hold"/>
                                        <p:tgtEl>
                                          <p:spTgt spid="156"/>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Johnnie Fox"/>
          <p:cNvSpPr/>
          <p:nvPr/>
        </p:nvSpPr>
        <p:spPr>
          <a:xfrm>
            <a:off x="387115" y="647446"/>
            <a:ext cx="8648701" cy="1016508"/>
          </a:xfrm>
          <a:prstGeom prst="rect">
            <a:avLst/>
          </a:prstGeom>
          <a:ln w="12700">
            <a:miter lim="400000"/>
          </a:ln>
          <a:effectLst>
            <a:outerShdw sx="100000" sy="100000" kx="0" ky="0" algn="b" rotWithShape="0" blurRad="139700" dist="38100" dir="2700000">
              <a:srgbClr val="000000">
                <a:alpha val="57999"/>
              </a:srgbClr>
            </a:outerShdw>
          </a:effectLst>
          <a:extLst>
            <a:ext uri="{C572A759-6A51-4108-AA02-DFA0A04FC94B}">
              <ma14:wrappingTextBoxFlag xmlns:ma14="http://schemas.microsoft.com/office/mac/drawingml/2011/main" val="1"/>
            </a:ext>
          </a:extLst>
        </p:spPr>
        <p:txBody>
          <a:bodyPr lIns="0" tIns="0" rIns="0" bIns="0" anchor="ctr">
            <a:spAutoFit/>
          </a:bodyPr>
          <a:lstStyle>
            <a:lvl1pPr algn="l">
              <a:lnSpc>
                <a:spcPct val="80000"/>
              </a:lnSpc>
              <a:defRPr b="1" sz="5600">
                <a:latin typeface="+mj-lt"/>
                <a:ea typeface="+mj-ea"/>
                <a:cs typeface="+mj-cs"/>
                <a:sym typeface="ITC Avant Garde Gothic Std"/>
              </a:defRPr>
            </a:lvl1pPr>
          </a:lstStyle>
          <a:p>
            <a:pPr/>
            <a:r>
              <a:t>Johnnie Fox</a:t>
            </a:r>
          </a:p>
        </p:txBody>
      </p:sp>
      <p:sp>
        <p:nvSpPr>
          <p:cNvPr id="77" name="husband • father•geek • woodworker• vintage receiver restorer • motorcyclist • caregiver • kayaker • traveler •"/>
          <p:cNvSpPr/>
          <p:nvPr/>
        </p:nvSpPr>
        <p:spPr>
          <a:xfrm>
            <a:off x="9169400" y="2057400"/>
            <a:ext cx="3390900" cy="6375400"/>
          </a:xfrm>
          <a:prstGeom prst="roundRect">
            <a:avLst>
              <a:gd name="adj" fmla="val 5618"/>
            </a:avLst>
          </a:prstGeom>
          <a:solidFill>
            <a:srgbClr val="6FC4CC"/>
          </a:solidFill>
          <a:ln w="25400">
            <a:miter lim="400000"/>
          </a:ln>
          <a:extLst>
            <a:ext uri="{C572A759-6A51-4108-AA02-DFA0A04FC94B}">
              <ma14:wrappingTextBoxFlag xmlns:ma14="http://schemas.microsoft.com/office/mac/drawingml/2011/main" val="1"/>
            </a:ext>
          </a:extLst>
        </p:spPr>
        <p:txBody>
          <a:bodyPr lIns="381000" tIns="381000" rIns="381000" bIns="381000" anchor="b"/>
          <a:lstStyle/>
          <a:p>
            <a:pPr>
              <a:defRPr i="1" sz="2600">
                <a:solidFill>
                  <a:srgbClr val="373737"/>
                </a:solidFill>
              </a:defRPr>
            </a:pPr>
            <a:r>
              <a:rPr>
                <a:latin typeface="Gill Sans Light"/>
                <a:ea typeface="Gill Sans Light"/>
                <a:cs typeface="Gill Sans Light"/>
                <a:sym typeface="Gill Sans Light"/>
              </a:rPr>
              <a:t>husband • father•geek • woodworker• vintage receiver restorer • motorcyclist • caregiver • kayaker • traveler •</a:t>
            </a:r>
            <a:r>
              <a:t>  </a:t>
            </a:r>
          </a:p>
        </p:txBody>
      </p:sp>
      <p:sp>
        <p:nvSpPr>
          <p:cNvPr id="78" name="Developer…"/>
          <p:cNvSpPr/>
          <p:nvPr/>
        </p:nvSpPr>
        <p:spPr>
          <a:xfrm>
            <a:off x="685800" y="3378200"/>
            <a:ext cx="82677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35000" indent="-635000" algn="l">
              <a:lnSpc>
                <a:spcPct val="140000"/>
              </a:lnSpc>
              <a:buSzPct val="70000"/>
              <a:buBlip>
                <a:blip r:embed="rId3"/>
              </a:buBlip>
              <a:defRPr i="1" sz="2600">
                <a:solidFill>
                  <a:srgbClr val="373737"/>
                </a:solidFill>
                <a:latin typeface="ITC Avant Garde Gothic Std Demi"/>
                <a:ea typeface="ITC Avant Garde Gothic Std Demi"/>
                <a:cs typeface="ITC Avant Garde Gothic Std Demi"/>
                <a:sym typeface="ITC Avant Garde Gothic Std Demi"/>
              </a:defRPr>
            </a:pPr>
            <a:r>
              <a:t>Developer</a:t>
            </a:r>
          </a:p>
          <a:p>
            <a:pPr marL="635000" indent="-635000" algn="l">
              <a:lnSpc>
                <a:spcPct val="140000"/>
              </a:lnSpc>
              <a:buSzPct val="70000"/>
              <a:buBlip>
                <a:blip r:embed="rId3"/>
              </a:buBlip>
              <a:defRPr i="1" sz="2600">
                <a:solidFill>
                  <a:srgbClr val="373737"/>
                </a:solidFill>
                <a:latin typeface="ITC Avant Garde Gothic Std Demi"/>
                <a:ea typeface="ITC Avant Garde Gothic Std Demi"/>
                <a:cs typeface="ITC Avant Garde Gothic Std Demi"/>
                <a:sym typeface="ITC Avant Garde Gothic Std Demi"/>
              </a:defRPr>
            </a:pPr>
            <a:r>
              <a:t>Technical Project Manager</a:t>
            </a:r>
          </a:p>
          <a:p>
            <a:pPr marL="635000" indent="-635000" algn="l">
              <a:lnSpc>
                <a:spcPct val="140000"/>
              </a:lnSpc>
              <a:buSzPct val="70000"/>
              <a:buBlip>
                <a:blip r:embed="rId3"/>
              </a:buBlip>
              <a:defRPr i="1" sz="2600">
                <a:solidFill>
                  <a:srgbClr val="373737"/>
                </a:solidFill>
                <a:latin typeface="ITC Avant Garde Gothic Std Demi"/>
                <a:ea typeface="ITC Avant Garde Gothic Std Demi"/>
                <a:cs typeface="ITC Avant Garde Gothic Std Demi"/>
                <a:sym typeface="ITC Avant Garde Gothic Std Demi"/>
              </a:defRPr>
            </a:pPr>
            <a:r>
              <a:t>CTO</a:t>
            </a:r>
          </a:p>
          <a:p>
            <a:pPr marL="635000" indent="-635000" algn="l">
              <a:lnSpc>
                <a:spcPct val="140000"/>
              </a:lnSpc>
              <a:buSzPct val="70000"/>
              <a:buBlip>
                <a:blip r:embed="rId3"/>
              </a:buBlip>
              <a:defRPr i="1" sz="2600">
                <a:solidFill>
                  <a:srgbClr val="373737"/>
                </a:solidFill>
                <a:latin typeface="ITC Avant Garde Gothic Std Demi"/>
                <a:ea typeface="ITC Avant Garde Gothic Std Demi"/>
                <a:cs typeface="ITC Avant Garde Gothic Std Demi"/>
                <a:sym typeface="ITC Avant Garde Gothic Std Demi"/>
              </a:defRPr>
            </a:pPr>
            <a:r>
              <a:t>VP Operations - </a:t>
            </a:r>
            <a:r>
              <a:rPr u="sng">
                <a:hlinkClick r:id="rId4" invalidUrl="" action="" tgtFrame="" tooltip="" history="1" highlightClick="0" endSnd="0"/>
              </a:rPr>
              <a:t>www.prometsource.com</a:t>
            </a:r>
          </a:p>
          <a:p>
            <a:pPr marL="635000" indent="-635000" algn="l">
              <a:lnSpc>
                <a:spcPct val="140000"/>
              </a:lnSpc>
              <a:buSzPct val="70000"/>
              <a:buBlip>
                <a:blip r:embed="rId3"/>
              </a:buBlip>
              <a:defRPr i="1" sz="2600">
                <a:solidFill>
                  <a:srgbClr val="373737"/>
                </a:solidFill>
                <a:latin typeface="ITC Avant Garde Gothic Std Demi"/>
                <a:ea typeface="ITC Avant Garde Gothic Std Demi"/>
                <a:cs typeface="ITC Avant Garde Gothic Std Demi"/>
                <a:sym typeface="ITC Avant Garde Gothic Std Demi"/>
              </a:defRPr>
            </a:pPr>
            <a:r>
              <a:t>10 years small and large projects</a:t>
            </a:r>
          </a:p>
        </p:txBody>
      </p:sp>
      <p:pic>
        <p:nvPicPr>
          <p:cNvPr id="79" name="photo.png" descr="photo.png"/>
          <p:cNvPicPr>
            <a:picLocks noChangeAspect="0"/>
          </p:cNvPicPr>
          <p:nvPr/>
        </p:nvPicPr>
        <p:blipFill>
          <a:blip r:embed="rId5">
            <a:extLst/>
          </a:blip>
          <a:stretch>
            <a:fillRect/>
          </a:stretch>
        </p:blipFill>
        <p:spPr>
          <a:xfrm>
            <a:off x="9664394" y="2095500"/>
            <a:ext cx="2403155" cy="3263900"/>
          </a:xfrm>
          <a:prstGeom prst="rect">
            <a:avLst/>
          </a:prstGeom>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3" name="2. Set the Stage"/>
          <p:cNvSpPr txBox="1"/>
          <p:nvPr/>
        </p:nvSpPr>
        <p:spPr>
          <a:xfrm>
            <a:off x="2783073" y="4476750"/>
            <a:ext cx="7438654" cy="80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800">
                <a:solidFill>
                  <a:srgbClr val="000000"/>
                </a:solidFill>
              </a:defRPr>
            </a:lvl1pPr>
          </a:lstStyle>
          <a:p>
            <a:pPr/>
            <a:r>
              <a:t>2. Set the Stage</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Image" descr="Image"/>
          <p:cNvPicPr>
            <a:picLocks noChangeAspect="1"/>
          </p:cNvPicPr>
          <p:nvPr/>
        </p:nvPicPr>
        <p:blipFill>
          <a:blip r:embed="rId3">
            <a:extLst/>
          </a:blip>
          <a:stretch>
            <a:fillRect/>
          </a:stretch>
        </p:blipFill>
        <p:spPr>
          <a:xfrm>
            <a:off x="-130759" y="1749309"/>
            <a:ext cx="13063118" cy="8713101"/>
          </a:xfrm>
          <a:prstGeom prst="rect">
            <a:avLst/>
          </a:prstGeom>
          <a:ln w="12700">
            <a:miter lim="400000"/>
          </a:ln>
        </p:spPr>
      </p:pic>
      <p:sp>
        <p:nvSpPr>
          <p:cNvPr id="166" name="Abrupt"/>
          <p:cNvSpPr txBox="1"/>
          <p:nvPr>
            <p:ph type="title"/>
          </p:nvPr>
        </p:nvSpPr>
        <p:spPr>
          <a:prstGeom prst="rect">
            <a:avLst/>
          </a:prstGeom>
        </p:spPr>
        <p:txBody>
          <a:bodyPr/>
          <a:lstStyle>
            <a:lvl1pPr algn="l"/>
          </a:lstStyle>
          <a:p>
            <a:pPr/>
            <a:r>
              <a:t>Abrupt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Preparation"/>
          <p:cNvSpPr txBox="1"/>
          <p:nvPr>
            <p:ph type="title"/>
          </p:nvPr>
        </p:nvSpPr>
        <p:spPr>
          <a:prstGeom prst="rect">
            <a:avLst/>
          </a:prstGeom>
        </p:spPr>
        <p:txBody>
          <a:bodyPr/>
          <a:lstStyle/>
          <a:p>
            <a:pPr/>
            <a:r>
              <a:t>Preparation</a:t>
            </a:r>
          </a:p>
        </p:txBody>
      </p:sp>
      <p:sp>
        <p:nvSpPr>
          <p:cNvPr id="171" name="Define purpose and desired outcomes. &quot;Before any difficult conversation, you need to ask yourself a couple important questions: What is my purpose in having this conversation? What is the ideal outcome?&quot; Before going any further, make sure you can proceed with a positive, supportive mindset."/>
          <p:cNvSpPr txBox="1"/>
          <p:nvPr>
            <p:ph type="body" idx="1"/>
          </p:nvPr>
        </p:nvSpPr>
        <p:spPr>
          <a:prstGeom prst="rect">
            <a:avLst/>
          </a:prstGeom>
        </p:spPr>
        <p:txBody>
          <a:bodyPr/>
          <a:lstStyle/>
          <a:p>
            <a:pPr lvl="2" marL="1546162" indent="-339662" defTabSz="457200">
              <a:lnSpc>
                <a:spcPts val="6000"/>
              </a:lnSpc>
              <a:spcBef>
                <a:spcPts val="0"/>
              </a:spcBef>
              <a:defRPr>
                <a:latin typeface="Arial"/>
                <a:ea typeface="Arial"/>
                <a:cs typeface="Arial"/>
                <a:sym typeface="Arial"/>
              </a:defRPr>
            </a:pPr>
            <a:r>
              <a:t>Define purpose and desired outcomes. "Before any difficult conversation, you need to ask yourself a couple important questions: What is my purpose in having this conversation? What is the ideal outcome?" Before going any further, make sure you can proceed with a positive, supportive mindset.</a:t>
            </a:r>
            <a:br/>
            <a:b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Preparation"/>
          <p:cNvSpPr txBox="1"/>
          <p:nvPr>
            <p:ph type="title"/>
          </p:nvPr>
        </p:nvSpPr>
        <p:spPr>
          <a:prstGeom prst="rect">
            <a:avLst/>
          </a:prstGeom>
        </p:spPr>
        <p:txBody>
          <a:bodyPr/>
          <a:lstStyle/>
          <a:p>
            <a:pPr/>
            <a:r>
              <a:t>Preparation</a:t>
            </a:r>
          </a:p>
        </p:txBody>
      </p:sp>
      <p:sp>
        <p:nvSpPr>
          <p:cNvPr id="174" name="Know your assumptions. Ask yourself what you're assuming about the other person's intentions."/>
          <p:cNvSpPr txBox="1"/>
          <p:nvPr>
            <p:ph type="body" idx="1"/>
          </p:nvPr>
        </p:nvSpPr>
        <p:spPr>
          <a:prstGeom prst="rect">
            <a:avLst/>
          </a:prstGeom>
        </p:spPr>
        <p:txBody>
          <a:bodyPr/>
          <a:lstStyle/>
          <a:p>
            <a:pPr lvl="2" marL="1546162" indent="-339662" defTabSz="457200">
              <a:lnSpc>
                <a:spcPts val="6000"/>
              </a:lnSpc>
              <a:spcBef>
                <a:spcPts val="0"/>
              </a:spcBef>
              <a:defRPr>
                <a:latin typeface="Arial"/>
                <a:ea typeface="Arial"/>
                <a:cs typeface="Arial"/>
                <a:sym typeface="Arial"/>
              </a:defRPr>
            </a:pPr>
            <a:r>
              <a:t>Know your assumptions. Ask yourself what you're assuming about the other person's intentions.</a:t>
            </a:r>
            <a:br/>
            <a:b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7" name="3. Connect Personally"/>
          <p:cNvSpPr txBox="1"/>
          <p:nvPr/>
        </p:nvSpPr>
        <p:spPr>
          <a:xfrm>
            <a:off x="2783073" y="4476750"/>
            <a:ext cx="7438654" cy="80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000000"/>
                </a:solidFill>
              </a:defRPr>
            </a:pPr>
            <a:r>
              <a:rPr sz="4800"/>
              <a:t>3. Connect</a:t>
            </a:r>
            <a:r>
              <a:t> </a:t>
            </a:r>
            <a:r>
              <a:rPr sz="4800"/>
              <a:t>Personally</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Connect"/>
          <p:cNvSpPr txBox="1"/>
          <p:nvPr>
            <p:ph type="title"/>
          </p:nvPr>
        </p:nvSpPr>
        <p:spPr>
          <a:prstGeom prst="rect">
            <a:avLst/>
          </a:prstGeom>
        </p:spPr>
        <p:txBody>
          <a:bodyPr/>
          <a:lstStyle/>
          <a:p>
            <a:pPr/>
            <a:r>
              <a:t>Connect</a:t>
            </a:r>
          </a:p>
        </p:txBody>
      </p:sp>
      <p:sp>
        <p:nvSpPr>
          <p:cNvPr id="180" name="Repeat Shared goals - Project goals…"/>
          <p:cNvSpPr txBox="1"/>
          <p:nvPr>
            <p:ph type="body" idx="1"/>
          </p:nvPr>
        </p:nvSpPr>
        <p:spPr>
          <a:prstGeom prst="rect">
            <a:avLst/>
          </a:prstGeom>
        </p:spPr>
        <p:txBody>
          <a:bodyPr/>
          <a:lstStyle/>
          <a:p>
            <a:pPr/>
            <a:r>
              <a:t>Repeat Shared goals - Project goals</a:t>
            </a:r>
          </a:p>
          <a:p>
            <a:pPr/>
            <a:r>
              <a:t>In person / Call / Video Conference</a:t>
            </a:r>
          </a:p>
        </p:txBody>
      </p:sp>
      <p:pic>
        <p:nvPicPr>
          <p:cNvPr id="181" name="5911948708_7e20aa92f6_b.jpg" descr="5911948708_7e20aa92f6_b.jpg"/>
          <p:cNvPicPr>
            <a:picLocks noChangeAspect="1"/>
          </p:cNvPicPr>
          <p:nvPr/>
        </p:nvPicPr>
        <p:blipFill>
          <a:blip r:embed="rId2">
            <a:extLst/>
          </a:blip>
          <a:srcRect l="0" t="9074" r="2425" b="0"/>
          <a:stretch>
            <a:fillRect/>
          </a:stretch>
        </p:blipFill>
        <p:spPr>
          <a:xfrm>
            <a:off x="106291" y="1801113"/>
            <a:ext cx="12962010" cy="968421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Connect"/>
          <p:cNvSpPr txBox="1"/>
          <p:nvPr>
            <p:ph type="title"/>
          </p:nvPr>
        </p:nvSpPr>
        <p:spPr>
          <a:prstGeom prst="rect">
            <a:avLst/>
          </a:prstGeom>
        </p:spPr>
        <p:txBody>
          <a:bodyPr/>
          <a:lstStyle/>
          <a:p>
            <a:pPr/>
            <a:r>
              <a:t>Connect</a:t>
            </a:r>
          </a:p>
        </p:txBody>
      </p:sp>
      <p:sp>
        <p:nvSpPr>
          <p:cNvPr id="184" name="Repeat Shared goals - Project goals…"/>
          <p:cNvSpPr txBox="1"/>
          <p:nvPr>
            <p:ph type="body" idx="1"/>
          </p:nvPr>
        </p:nvSpPr>
        <p:spPr>
          <a:prstGeom prst="rect">
            <a:avLst/>
          </a:prstGeom>
        </p:spPr>
        <p:txBody>
          <a:bodyPr/>
          <a:lstStyle/>
          <a:p>
            <a:pPr/>
            <a:r>
              <a:t>Repeat Shared goals - Project goals</a:t>
            </a:r>
          </a:p>
          <a:p>
            <a:pPr/>
            <a:r>
              <a:t>In person / Call / Video Conference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Connect"/>
          <p:cNvSpPr txBox="1"/>
          <p:nvPr>
            <p:ph type="title"/>
          </p:nvPr>
        </p:nvSpPr>
        <p:spPr>
          <a:prstGeom prst="rect">
            <a:avLst/>
          </a:prstGeom>
        </p:spPr>
        <p:txBody>
          <a:bodyPr/>
          <a:lstStyle/>
          <a:p>
            <a:pPr/>
            <a:r>
              <a:t>Connect</a:t>
            </a:r>
          </a:p>
        </p:txBody>
      </p:sp>
      <p:pic>
        <p:nvPicPr>
          <p:cNvPr id="189" name="Image" descr="Image"/>
          <p:cNvPicPr>
            <a:picLocks noChangeAspect="1"/>
          </p:cNvPicPr>
          <p:nvPr/>
        </p:nvPicPr>
        <p:blipFill>
          <a:blip r:embed="rId3">
            <a:extLst/>
          </a:blip>
          <a:stretch>
            <a:fillRect/>
          </a:stretch>
        </p:blipFill>
        <p:spPr>
          <a:xfrm>
            <a:off x="1374517" y="2291844"/>
            <a:ext cx="5169891" cy="5660938"/>
          </a:xfrm>
          <a:prstGeom prst="rect">
            <a:avLst/>
          </a:prstGeom>
          <a:ln w="12700">
            <a:miter lim="400000"/>
          </a:ln>
        </p:spPr>
      </p:pic>
      <p:pic>
        <p:nvPicPr>
          <p:cNvPr id="190" name="Image" descr="Image"/>
          <p:cNvPicPr>
            <a:picLocks noChangeAspect="1"/>
          </p:cNvPicPr>
          <p:nvPr/>
        </p:nvPicPr>
        <p:blipFill>
          <a:blip r:embed="rId4">
            <a:extLst/>
          </a:blip>
          <a:stretch>
            <a:fillRect/>
          </a:stretch>
        </p:blipFill>
        <p:spPr>
          <a:xfrm>
            <a:off x="9887435" y="2126063"/>
            <a:ext cx="2688653" cy="2688654"/>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5" name="4. Communicate Precisely"/>
          <p:cNvSpPr txBox="1"/>
          <p:nvPr/>
        </p:nvSpPr>
        <p:spPr>
          <a:xfrm>
            <a:off x="2783073" y="4578350"/>
            <a:ext cx="7438654" cy="59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000000"/>
                </a:solidFill>
              </a:defRPr>
            </a:lvl1pPr>
          </a:lstStyle>
          <a:p>
            <a:pPr/>
            <a:r>
              <a:t>4. Communicate Precisely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Precise"/>
          <p:cNvSpPr txBox="1"/>
          <p:nvPr>
            <p:ph type="title"/>
          </p:nvPr>
        </p:nvSpPr>
        <p:spPr>
          <a:prstGeom prst="rect">
            <a:avLst/>
          </a:prstGeom>
        </p:spPr>
        <p:txBody>
          <a:bodyPr/>
          <a:lstStyle/>
          <a:p>
            <a:pPr/>
            <a:r>
              <a:t>Precise</a:t>
            </a:r>
          </a:p>
        </p:txBody>
      </p:sp>
      <p:sp>
        <p:nvSpPr>
          <p:cNvPr id="198" name="Exact,  sharp language of facts keeps you out of the ditches…"/>
          <p:cNvSpPr txBox="1"/>
          <p:nvPr>
            <p:ph type="body" idx="1"/>
          </p:nvPr>
        </p:nvSpPr>
        <p:spPr>
          <a:prstGeom prst="rect">
            <a:avLst/>
          </a:prstGeom>
        </p:spPr>
        <p:txBody>
          <a:bodyPr/>
          <a:lstStyle/>
          <a:p>
            <a:pPr/>
            <a:r>
              <a:t>Exact,  sharp language of facts keeps you out of the ditches</a:t>
            </a:r>
          </a:p>
          <a:p>
            <a:pPr/>
            <a:r>
              <a:t>Deliver the conversation and exit the conversation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Developer"/>
          <p:cNvSpPr txBox="1"/>
          <p:nvPr>
            <p:ph type="title"/>
          </p:nvPr>
        </p:nvSpPr>
        <p:spPr>
          <a:prstGeom prst="rect">
            <a:avLst/>
          </a:prstGeom>
        </p:spPr>
        <p:txBody>
          <a:bodyPr/>
          <a:lstStyle>
            <a:lvl1pPr algn="l"/>
          </a:lstStyle>
          <a:p>
            <a:pPr/>
            <a:r>
              <a:t>Developer</a:t>
            </a:r>
          </a:p>
        </p:txBody>
      </p:sp>
      <p:pic>
        <p:nvPicPr>
          <p:cNvPr id="84" name="9311087323_1bfa700445_k.jpg" descr="9311087323_1bfa700445_k.jpg"/>
          <p:cNvPicPr>
            <a:picLocks noChangeAspect="1"/>
          </p:cNvPicPr>
          <p:nvPr/>
        </p:nvPicPr>
        <p:blipFill>
          <a:blip r:embed="rId2">
            <a:extLst/>
          </a:blip>
          <a:stretch>
            <a:fillRect/>
          </a:stretch>
        </p:blipFill>
        <p:spPr>
          <a:xfrm>
            <a:off x="-406400" y="1654175"/>
            <a:ext cx="13436600" cy="1007745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Precise"/>
          <p:cNvSpPr txBox="1"/>
          <p:nvPr>
            <p:ph type="title"/>
          </p:nvPr>
        </p:nvSpPr>
        <p:spPr>
          <a:prstGeom prst="rect">
            <a:avLst/>
          </a:prstGeom>
        </p:spPr>
        <p:txBody>
          <a:bodyPr/>
          <a:lstStyle/>
          <a:p>
            <a:pPr/>
            <a:r>
              <a:t>Precise</a:t>
            </a:r>
          </a:p>
        </p:txBody>
      </p:sp>
      <p:sp>
        <p:nvSpPr>
          <p:cNvPr id="203" name="Exact,  sharp language of facts keeps you out of personal ditches"/>
          <p:cNvSpPr txBox="1"/>
          <p:nvPr>
            <p:ph type="body" idx="1"/>
          </p:nvPr>
        </p:nvSpPr>
        <p:spPr>
          <a:prstGeom prst="rect">
            <a:avLst/>
          </a:prstGeom>
        </p:spPr>
        <p:txBody>
          <a:bodyPr/>
          <a:lstStyle/>
          <a:p>
            <a:pPr/>
            <a:r>
              <a:t>Exact,  sharp language of facts keeps you out of personal ditches</a:t>
            </a:r>
          </a:p>
        </p:txBody>
      </p:sp>
      <p:pic>
        <p:nvPicPr>
          <p:cNvPr id="204" name="43826827785_6266b90625_h.jpg" descr="43826827785_6266b90625_h.jpg"/>
          <p:cNvPicPr>
            <a:picLocks noChangeAspect="1"/>
          </p:cNvPicPr>
          <p:nvPr/>
        </p:nvPicPr>
        <p:blipFill>
          <a:blip r:embed="rId3">
            <a:extLst/>
          </a:blip>
          <a:stretch>
            <a:fillRect/>
          </a:stretch>
        </p:blipFill>
        <p:spPr>
          <a:xfrm>
            <a:off x="-101600" y="1780944"/>
            <a:ext cx="13004800" cy="8672577"/>
          </a:xfrm>
          <a:prstGeom prst="rect">
            <a:avLst/>
          </a:prstGeom>
          <a:ln w="12700">
            <a:miter lim="400000"/>
          </a:ln>
        </p:spPr>
      </p:pic>
      <p:sp>
        <p:nvSpPr>
          <p:cNvPr id="205" name="&quot;Archer Aero II&quot; (CC BY 2.0) by peterclifford1"/>
          <p:cNvSpPr txBox="1"/>
          <p:nvPr/>
        </p:nvSpPr>
        <p:spPr>
          <a:xfrm>
            <a:off x="164796" y="8940800"/>
            <a:ext cx="2855628"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3600"/>
              </a:lnSpc>
              <a:defRPr sz="1500">
                <a:latin typeface="Calibri"/>
                <a:ea typeface="Calibri"/>
                <a:cs typeface="Calibri"/>
                <a:sym typeface="Calibri"/>
              </a:defRPr>
            </a:pPr>
            <a:r>
              <a:t>"</a:t>
            </a:r>
            <a:r>
              <a:rPr u="sng">
                <a:hlinkClick r:id="rId4" invalidUrl="" action="" tgtFrame="" tooltip="" history="1" highlightClick="0" endSnd="0"/>
              </a:rPr>
              <a:t>Archer Aero II</a:t>
            </a:r>
            <a:r>
              <a:t>" (</a:t>
            </a:r>
            <a:r>
              <a:rPr>
                <a:hlinkClick r:id="rId5" invalidUrl="" action="" tgtFrame="" tooltip="" history="1" highlightClick="0" endSnd="0"/>
              </a:rPr>
              <a:t>CC BY 2.0</a:t>
            </a:r>
            <a:r>
              <a:t>) by </a:t>
            </a:r>
            <a:r>
              <a:rPr>
                <a:hlinkClick r:id="rId6" invalidUrl="" action="" tgtFrame="" tooltip="" history="1" highlightClick="0" endSnd="0"/>
              </a:rPr>
              <a:t>peterclifford1</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0" name="5. Problem Solve Together"/>
          <p:cNvSpPr txBox="1"/>
          <p:nvPr/>
        </p:nvSpPr>
        <p:spPr>
          <a:xfrm>
            <a:off x="2783073" y="4476750"/>
            <a:ext cx="7438654" cy="80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0">
              <a:defRPr sz="4800">
                <a:solidFill>
                  <a:srgbClr val="000000"/>
                </a:solidFill>
              </a:defRPr>
            </a:pPr>
            <a:r>
              <a:t>5. Problem Solve Together</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3857787077_ac647da182_o.jpg" descr="3857787077_ac647da182_o.jpg"/>
          <p:cNvPicPr>
            <a:picLocks noChangeAspect="1"/>
          </p:cNvPicPr>
          <p:nvPr/>
        </p:nvPicPr>
        <p:blipFill>
          <a:blip r:embed="rId3">
            <a:extLst/>
          </a:blip>
          <a:stretch>
            <a:fillRect/>
          </a:stretch>
        </p:blipFill>
        <p:spPr>
          <a:xfrm>
            <a:off x="-198636" y="-594265"/>
            <a:ext cx="13363775" cy="10675359"/>
          </a:xfrm>
          <a:prstGeom prst="rect">
            <a:avLst/>
          </a:prstGeom>
          <a:ln w="12700">
            <a:miter lim="400000"/>
          </a:ln>
        </p:spPr>
      </p:pic>
      <p:sp>
        <p:nvSpPr>
          <p:cNvPr id="213" name="Respond"/>
          <p:cNvSpPr txBox="1"/>
          <p:nvPr>
            <p:ph type="title"/>
          </p:nvPr>
        </p:nvSpPr>
        <p:spPr>
          <a:prstGeom prst="rect">
            <a:avLst/>
          </a:prstGeom>
        </p:spPr>
        <p:txBody>
          <a:bodyPr/>
          <a:lstStyle/>
          <a:p>
            <a:pPr/>
            <a:r>
              <a:t>Respond</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Respond"/>
          <p:cNvSpPr txBox="1"/>
          <p:nvPr>
            <p:ph type="title"/>
          </p:nvPr>
        </p:nvSpPr>
        <p:spPr>
          <a:prstGeom prst="rect">
            <a:avLst/>
          </a:prstGeom>
        </p:spPr>
        <p:txBody>
          <a:bodyPr/>
          <a:lstStyle/>
          <a:p>
            <a:pPr/>
            <a:r>
              <a:t>Respond</a:t>
            </a:r>
          </a:p>
        </p:txBody>
      </p:sp>
      <p:pic>
        <p:nvPicPr>
          <p:cNvPr id="218" name="4067099731_6a2d62077b_o.png" descr="4067099731_6a2d62077b_o.png"/>
          <p:cNvPicPr>
            <a:picLocks noChangeAspect="1"/>
          </p:cNvPicPr>
          <p:nvPr/>
        </p:nvPicPr>
        <p:blipFill>
          <a:blip r:embed="rId3">
            <a:extLst/>
          </a:blip>
          <a:stretch>
            <a:fillRect/>
          </a:stretch>
        </p:blipFill>
        <p:spPr>
          <a:xfrm>
            <a:off x="-129914" y="1788091"/>
            <a:ext cx="13061428" cy="7619166"/>
          </a:xfrm>
          <a:prstGeom prst="rect">
            <a:avLst/>
          </a:prstGeom>
          <a:ln w="12700">
            <a:miter lim="400000"/>
          </a:ln>
        </p:spPr>
      </p:pic>
      <p:sp>
        <p:nvSpPr>
          <p:cNvPr id="219" name="&quot;Unicorn&quot; (CC BY-SA 2.0) by scorpiorules58"/>
          <p:cNvSpPr txBox="1"/>
          <p:nvPr/>
        </p:nvSpPr>
        <p:spPr>
          <a:xfrm>
            <a:off x="31749" y="8356600"/>
            <a:ext cx="3454842"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3600"/>
              </a:lnSpc>
              <a:defRPr sz="1500">
                <a:solidFill>
                  <a:srgbClr val="000000"/>
                </a:solidFill>
                <a:latin typeface="Calibri"/>
                <a:ea typeface="Calibri"/>
                <a:cs typeface="Calibri"/>
                <a:sym typeface="Calibri"/>
              </a:defRPr>
            </a:pPr>
            <a:r>
              <a:t>"</a:t>
            </a:r>
            <a:r>
              <a:rPr u="sng">
                <a:hlinkClick r:id="rId4" invalidUrl="" action="" tgtFrame="" tooltip="" history="1" highlightClick="0" endSnd="0"/>
              </a:rPr>
              <a:t>Unicorn</a:t>
            </a:r>
            <a:r>
              <a:t>" (</a:t>
            </a:r>
            <a:r>
              <a:rPr u="sng">
                <a:hlinkClick r:id="rId5" invalidUrl="" action="" tgtFrame="" tooltip="" history="1" highlightClick="0" endSnd="0"/>
              </a:rPr>
              <a:t>CC BY-SA 2.0</a:t>
            </a:r>
            <a:r>
              <a:t>) by </a:t>
            </a:r>
            <a:r>
              <a:rPr u="sng">
                <a:hlinkClick r:id="rId6" invalidUrl="" action="" tgtFrame="" tooltip="" history="1" highlightClick="0" endSnd="0"/>
              </a:rPr>
              <a:t>scorpiorules58</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Respond"/>
          <p:cNvSpPr txBox="1"/>
          <p:nvPr>
            <p:ph type="title"/>
          </p:nvPr>
        </p:nvSpPr>
        <p:spPr>
          <a:prstGeom prst="rect">
            <a:avLst/>
          </a:prstGeom>
        </p:spPr>
        <p:txBody>
          <a:bodyPr/>
          <a:lstStyle/>
          <a:p>
            <a:pPr/>
            <a:r>
              <a:t>Respond</a:t>
            </a:r>
          </a:p>
        </p:txBody>
      </p:sp>
      <p:pic>
        <p:nvPicPr>
          <p:cNvPr id="224" name="1778904004_f0f0d567e9_o.jpg" descr="1778904004_f0f0d567e9_o.jpg"/>
          <p:cNvPicPr>
            <a:picLocks noChangeAspect="1"/>
          </p:cNvPicPr>
          <p:nvPr/>
        </p:nvPicPr>
        <p:blipFill>
          <a:blip r:embed="rId3">
            <a:extLst/>
          </a:blip>
          <a:stretch>
            <a:fillRect/>
          </a:stretch>
        </p:blipFill>
        <p:spPr>
          <a:xfrm>
            <a:off x="1875804" y="1832302"/>
            <a:ext cx="9215092" cy="6911321"/>
          </a:xfrm>
          <a:prstGeom prst="rect">
            <a:avLst/>
          </a:prstGeom>
          <a:ln w="12700">
            <a:miter lim="400000"/>
          </a:ln>
        </p:spPr>
      </p:pic>
      <p:sp>
        <p:nvSpPr>
          <p:cNvPr id="225" name="&quot;Jackalope, Grand Canyon North Rim, Oct 0&quot; (CC BY 2.0) by Free-ers"/>
          <p:cNvSpPr txBox="1"/>
          <p:nvPr/>
        </p:nvSpPr>
        <p:spPr>
          <a:xfrm>
            <a:off x="1941215" y="8335945"/>
            <a:ext cx="5318356"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3600"/>
              </a:lnSpc>
              <a:defRPr sz="1500" u="sng">
                <a:latin typeface="Calibri"/>
                <a:ea typeface="Calibri"/>
                <a:cs typeface="Calibri"/>
                <a:sym typeface="Calibri"/>
              </a:defRPr>
            </a:pPr>
            <a:r>
              <a:rPr u="none"/>
              <a:t>"</a:t>
            </a:r>
            <a:r>
              <a:rPr>
                <a:hlinkClick r:id="rId4" invalidUrl="" action="" tgtFrame="" tooltip="" history="1" highlightClick="0" endSnd="0"/>
              </a:rPr>
              <a:t>Jackalope, Grand Canyon North Rim, Oct 0</a:t>
            </a:r>
            <a:r>
              <a:rPr u="none"/>
              <a:t>" (</a:t>
            </a:r>
            <a:r>
              <a:rPr u="none">
                <a:hlinkClick r:id="rId5" invalidUrl="" action="" tgtFrame="" tooltip="" history="1" highlightClick="0" endSnd="0"/>
              </a:rPr>
              <a:t>CC BY 2.0</a:t>
            </a:r>
            <a:r>
              <a:rPr u="none"/>
              <a:t>) by </a:t>
            </a:r>
            <a:r>
              <a:rPr u="none">
                <a:hlinkClick r:id="rId6" invalidUrl="" action="" tgtFrame="" tooltip="" history="1" highlightClick="0" endSnd="0"/>
              </a:rPr>
              <a:t>Free-ers</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6.  Follow with Action"/>
          <p:cNvSpPr txBox="1"/>
          <p:nvPr/>
        </p:nvSpPr>
        <p:spPr>
          <a:xfrm>
            <a:off x="3758009" y="4102099"/>
            <a:ext cx="548878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800">
                <a:solidFill>
                  <a:srgbClr val="000000"/>
                </a:solidFill>
              </a:defRPr>
            </a:lvl1pPr>
          </a:lstStyle>
          <a:p>
            <a:pPr/>
            <a:r>
              <a:t>6.  Follow with Action</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Actions"/>
          <p:cNvSpPr txBox="1"/>
          <p:nvPr>
            <p:ph type="title"/>
          </p:nvPr>
        </p:nvSpPr>
        <p:spPr>
          <a:prstGeom prst="rect">
            <a:avLst/>
          </a:prstGeom>
        </p:spPr>
        <p:txBody>
          <a:bodyPr/>
          <a:lstStyle/>
          <a:p>
            <a:pPr/>
            <a:r>
              <a:t>Actions</a:t>
            </a:r>
          </a:p>
        </p:txBody>
      </p:sp>
      <p:pic>
        <p:nvPicPr>
          <p:cNvPr id="232" name="3538051818_f667c83fa3_b.jpg" descr="3538051818_f667c83fa3_b.jpg"/>
          <p:cNvPicPr>
            <a:picLocks noChangeAspect="1"/>
          </p:cNvPicPr>
          <p:nvPr/>
        </p:nvPicPr>
        <p:blipFill>
          <a:blip r:embed="rId3">
            <a:extLst/>
          </a:blip>
          <a:stretch>
            <a:fillRect/>
          </a:stretch>
        </p:blipFill>
        <p:spPr>
          <a:xfrm>
            <a:off x="-19050" y="1787420"/>
            <a:ext cx="13004801" cy="8699501"/>
          </a:xfrm>
          <a:prstGeom prst="rect">
            <a:avLst/>
          </a:prstGeom>
          <a:ln w="12700">
            <a:miter lim="400000"/>
          </a:ln>
        </p:spPr>
      </p:pic>
      <p:sp>
        <p:nvSpPr>
          <p:cNvPr id="233" name="&quot;DSC_0049&quot; (CC BY-SA 2.0) by Kenzs photos"/>
          <p:cNvSpPr txBox="1"/>
          <p:nvPr/>
        </p:nvSpPr>
        <p:spPr>
          <a:xfrm>
            <a:off x="250092" y="9074150"/>
            <a:ext cx="3468701"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3600"/>
              </a:lnSpc>
              <a:defRPr sz="1500">
                <a:latin typeface="Calibri"/>
                <a:ea typeface="Calibri"/>
                <a:cs typeface="Calibri"/>
                <a:sym typeface="Calibri"/>
              </a:defRPr>
            </a:pPr>
            <a:r>
              <a:t>"</a:t>
            </a:r>
            <a:r>
              <a:rPr u="sng">
                <a:hlinkClick r:id="rId4" invalidUrl="" action="" tgtFrame="" tooltip="" history="1" highlightClick="0" endSnd="0"/>
              </a:rPr>
              <a:t>DSC_0049</a:t>
            </a:r>
            <a:r>
              <a:t>" (</a:t>
            </a:r>
            <a:r>
              <a:rPr u="sng">
                <a:hlinkClick r:id="rId5" invalidUrl="" action="" tgtFrame="" tooltip="" history="1" highlightClick="0" endSnd="0"/>
              </a:rPr>
              <a:t>CC BY-SA 2.0</a:t>
            </a:r>
            <a:r>
              <a:t>) by </a:t>
            </a:r>
            <a:r>
              <a:rPr u="sng">
                <a:hlinkClick r:id="rId6" invalidUrl="" action="" tgtFrame="" tooltip="" history="1" highlightClick="0" endSnd="0"/>
              </a:rPr>
              <a:t>Kenzs photos</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Action Guide"/>
          <p:cNvSpPr txBox="1"/>
          <p:nvPr>
            <p:ph type="title"/>
          </p:nvPr>
        </p:nvSpPr>
        <p:spPr>
          <a:prstGeom prst="rect">
            <a:avLst/>
          </a:prstGeom>
        </p:spPr>
        <p:txBody>
          <a:bodyPr/>
          <a:lstStyle/>
          <a:p>
            <a:pPr/>
            <a:r>
              <a:t>Action Guide</a:t>
            </a:r>
          </a:p>
        </p:txBody>
      </p:sp>
      <p:sp>
        <p:nvSpPr>
          <p:cNvPr id="238" name="Specific…"/>
          <p:cNvSpPr txBox="1"/>
          <p:nvPr>
            <p:ph type="body" idx="1"/>
          </p:nvPr>
        </p:nvSpPr>
        <p:spPr>
          <a:prstGeom prst="rect">
            <a:avLst/>
          </a:prstGeom>
        </p:spPr>
        <p:txBody>
          <a:bodyPr/>
          <a:lstStyle/>
          <a:p>
            <a:pPr/>
            <a:r>
              <a:t>Specific </a:t>
            </a:r>
          </a:p>
          <a:p>
            <a:pPr/>
            <a:r>
              <a:t>Time bound</a:t>
            </a:r>
          </a:p>
          <a:p>
            <a:pPr/>
            <a:r>
              <a:t>Document in writing </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Mitigating"/>
          <p:cNvSpPr txBox="1"/>
          <p:nvPr>
            <p:ph type="title"/>
          </p:nvPr>
        </p:nvSpPr>
        <p:spPr>
          <a:prstGeom prst="rect">
            <a:avLst/>
          </a:prstGeom>
        </p:spPr>
        <p:txBody>
          <a:bodyPr/>
          <a:lstStyle>
            <a:lvl1pPr algn="l"/>
          </a:lstStyle>
          <a:p>
            <a:pPr/>
            <a:r>
              <a:t>Mitigating </a:t>
            </a:r>
          </a:p>
        </p:txBody>
      </p:sp>
      <p:sp>
        <p:nvSpPr>
          <p:cNvPr id="241" name="Call out risks…"/>
          <p:cNvSpPr txBox="1"/>
          <p:nvPr>
            <p:ph type="body" idx="1"/>
          </p:nvPr>
        </p:nvSpPr>
        <p:spPr>
          <a:xfrm>
            <a:off x="1206500" y="2133600"/>
            <a:ext cx="10579100" cy="5715000"/>
          </a:xfrm>
          <a:prstGeom prst="rect">
            <a:avLst/>
          </a:prstGeom>
        </p:spPr>
        <p:txBody>
          <a:bodyPr/>
          <a:lstStyle/>
          <a:p>
            <a:pPr lvl="1"/>
            <a:r>
              <a:t>Call out risks</a:t>
            </a:r>
          </a:p>
          <a:p>
            <a:pPr lvl="1"/>
            <a:r>
              <a:t>Talk/Document what could go wrong</a:t>
            </a:r>
          </a:p>
          <a:p>
            <a:pPr lvl="1"/>
            <a:r>
              <a:t>Example discussions.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path" nodeType="clickEffect" presetSubtype="0" presetID="-1" grpId="2" accel="50000" decel="50000" fill="hold">
                                  <p:stCondLst>
                                    <p:cond delay="0"/>
                                  </p:stCondLst>
                                  <p:childTnLst>
                                    <p:animMotion path="M 0.000000 0.000000 L 0.195312 0.000000" origin="layout" pathEditMode="relative">
                                      <p:cBhvr>
                                        <p:cTn id="10" dur="1000" fill="hold"/>
                                        <p:tgtEl>
                                          <p:spTgt spid="241"/>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1"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Inevitable"/>
          <p:cNvSpPr txBox="1"/>
          <p:nvPr>
            <p:ph type="title"/>
          </p:nvPr>
        </p:nvSpPr>
        <p:spPr>
          <a:prstGeom prst="rect">
            <a:avLst/>
          </a:prstGeom>
        </p:spPr>
        <p:txBody>
          <a:bodyPr/>
          <a:lstStyle/>
          <a:p>
            <a:pPr/>
            <a:r>
              <a:t>Inevitable</a:t>
            </a:r>
          </a:p>
        </p:txBody>
      </p:sp>
      <p:pic>
        <p:nvPicPr>
          <p:cNvPr id="246" name="Image" descr="Image"/>
          <p:cNvPicPr>
            <a:picLocks noChangeAspect="1"/>
          </p:cNvPicPr>
          <p:nvPr/>
        </p:nvPicPr>
        <p:blipFill>
          <a:blip r:embed="rId3">
            <a:extLst/>
          </a:blip>
          <a:stretch>
            <a:fillRect/>
          </a:stretch>
        </p:blipFill>
        <p:spPr>
          <a:xfrm>
            <a:off x="2917910" y="3371849"/>
            <a:ext cx="7321380" cy="300990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6" name="5396095193_25d5ff6028_b.jpg" descr="5396095193_25d5ff6028_b.jpg"/>
          <p:cNvPicPr>
            <a:picLocks noChangeAspect="1"/>
          </p:cNvPicPr>
          <p:nvPr/>
        </p:nvPicPr>
        <p:blipFill>
          <a:blip r:embed="rId2">
            <a:extLst/>
          </a:blip>
          <a:stretch>
            <a:fillRect/>
          </a:stretch>
        </p:blipFill>
        <p:spPr>
          <a:xfrm>
            <a:off x="677333" y="1790700"/>
            <a:ext cx="11650134" cy="8737600"/>
          </a:xfrm>
          <a:prstGeom prst="rect">
            <a:avLst/>
          </a:prstGeom>
          <a:ln w="12700">
            <a:miter lim="400000"/>
          </a:ln>
        </p:spPr>
      </p:pic>
      <p:sp>
        <p:nvSpPr>
          <p:cNvPr id="87" name="Project Manager"/>
          <p:cNvSpPr txBox="1"/>
          <p:nvPr>
            <p:ph type="title"/>
          </p:nvPr>
        </p:nvSpPr>
        <p:spPr>
          <a:prstGeom prst="rect">
            <a:avLst/>
          </a:prstGeom>
        </p:spPr>
        <p:txBody>
          <a:bodyPr/>
          <a:lstStyle>
            <a:lvl1pPr algn="l"/>
          </a:lstStyle>
          <a:p>
            <a:pPr/>
            <a:r>
              <a:t>Project Manager</a:t>
            </a:r>
          </a:p>
        </p:txBody>
      </p:sp>
      <p:sp>
        <p:nvSpPr>
          <p:cNvPr id="88" name="&quot;Agile Project Management&quot; (CC BY 2.0) by VFS Digital Design"/>
          <p:cNvSpPr/>
          <p:nvPr/>
        </p:nvSpPr>
        <p:spPr>
          <a:xfrm>
            <a:off x="685800" y="8312150"/>
            <a:ext cx="4866383"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3600"/>
              </a:lnSpc>
              <a:defRPr sz="1500">
                <a:latin typeface="Calibri"/>
                <a:ea typeface="Calibri"/>
                <a:cs typeface="Calibri"/>
                <a:sym typeface="Calibri"/>
              </a:defRPr>
            </a:pPr>
            <a:r>
              <a:t>"</a:t>
            </a:r>
            <a:r>
              <a:rPr u="sng">
                <a:hlinkClick r:id="rId3" invalidUrl="" action="" tgtFrame="" tooltip="" history="1" highlightClick="0" endSnd="0"/>
              </a:rPr>
              <a:t>Agile Project Management</a:t>
            </a:r>
            <a:r>
              <a:t>" (</a:t>
            </a:r>
            <a:r>
              <a:rPr u="sng">
                <a:hlinkClick r:id="rId4" invalidUrl="" action="" tgtFrame="" tooltip="" history="1" highlightClick="0" endSnd="0"/>
              </a:rPr>
              <a:t>CC BY 2.0</a:t>
            </a:r>
            <a:r>
              <a:t>) by </a:t>
            </a:r>
            <a:r>
              <a:rPr u="sng">
                <a:hlinkClick r:id="rId5" invalidUrl="" action="" tgtFrame="" tooltip="" history="1" highlightClick="0" endSnd="0"/>
              </a:rPr>
              <a:t>VFS Digital Design</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Recap Conversation"/>
          <p:cNvSpPr txBox="1"/>
          <p:nvPr>
            <p:ph type="title"/>
          </p:nvPr>
        </p:nvSpPr>
        <p:spPr>
          <a:xfrm>
            <a:off x="1193800" y="266700"/>
            <a:ext cx="10579100" cy="1981200"/>
          </a:xfrm>
          <a:prstGeom prst="rect">
            <a:avLst/>
          </a:prstGeom>
        </p:spPr>
        <p:txBody>
          <a:bodyPr/>
          <a:lstStyle>
            <a:lvl1pPr algn="l"/>
          </a:lstStyle>
          <a:p>
            <a:pPr/>
            <a:r>
              <a:t>Recap Conversation</a:t>
            </a:r>
          </a:p>
        </p:txBody>
      </p:sp>
      <p:sp>
        <p:nvSpPr>
          <p:cNvPr id="251" name="Have them early.…"/>
          <p:cNvSpPr txBox="1"/>
          <p:nvPr>
            <p:ph type="body" idx="1"/>
          </p:nvPr>
        </p:nvSpPr>
        <p:spPr>
          <a:xfrm>
            <a:off x="1206500" y="2133600"/>
            <a:ext cx="10579100" cy="5715000"/>
          </a:xfrm>
          <a:prstGeom prst="rect">
            <a:avLst/>
          </a:prstGeom>
        </p:spPr>
        <p:txBody>
          <a:bodyPr/>
          <a:lstStyle/>
          <a:p>
            <a:pPr lvl="1" marL="1309687" indent="-674687">
              <a:buSzPct val="100000"/>
              <a:buAutoNum type="arabicPeriod" startAt="1"/>
            </a:pPr>
            <a:r>
              <a:t>Have them early.</a:t>
            </a:r>
          </a:p>
          <a:p>
            <a:pPr lvl="1" marL="1309687" indent="-674687">
              <a:buSzPct val="100000"/>
              <a:buAutoNum type="arabicPeriod" startAt="1"/>
            </a:pPr>
            <a:r>
              <a:t>Set the Stage.</a:t>
            </a:r>
          </a:p>
          <a:p>
            <a:pPr lvl="1" marL="1309687" indent="-674687">
              <a:buSzPct val="100000"/>
              <a:buAutoNum type="arabicPeriod" startAt="1"/>
            </a:pPr>
            <a:r>
              <a:t>Connect Personally.</a:t>
            </a:r>
          </a:p>
          <a:p>
            <a:pPr lvl="1" marL="1309687" indent="-674687">
              <a:buSzPct val="100000"/>
              <a:buAutoNum type="arabicPeriod" startAt="1"/>
            </a:pPr>
            <a:r>
              <a:t>Communicate Precisely</a:t>
            </a:r>
          </a:p>
          <a:p>
            <a:pPr lvl="1" marL="1309687" indent="-674687">
              <a:buSzPct val="100000"/>
              <a:buAutoNum type="arabicPeriod" startAt="1"/>
            </a:pPr>
            <a:r>
              <a:t>Problem solve together.</a:t>
            </a:r>
          </a:p>
          <a:p>
            <a:pPr lvl="1" marL="1309687" indent="-674687">
              <a:buSzPct val="100000"/>
              <a:buAutoNum type="arabicPeriod" startAt="1"/>
            </a:pPr>
            <a:r>
              <a:t>Follow with Action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1"/>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Questions"/>
          <p:cNvSpPr txBox="1"/>
          <p:nvPr>
            <p:ph type="title"/>
          </p:nvPr>
        </p:nvSpPr>
        <p:spPr>
          <a:prstGeom prst="rect">
            <a:avLst/>
          </a:prstGeom>
        </p:spPr>
        <p:txBody>
          <a:bodyPr/>
          <a:lstStyle>
            <a:lvl1pPr algn="l"/>
          </a:lstStyle>
          <a:p>
            <a:pPr/>
            <a:r>
              <a:t>Questions</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Reading List"/>
          <p:cNvSpPr txBox="1"/>
          <p:nvPr>
            <p:ph type="title"/>
          </p:nvPr>
        </p:nvSpPr>
        <p:spPr>
          <a:prstGeom prst="rect">
            <a:avLst/>
          </a:prstGeom>
        </p:spPr>
        <p:txBody>
          <a:bodyPr/>
          <a:lstStyle>
            <a:lvl1pPr algn="l"/>
          </a:lstStyle>
          <a:p>
            <a:pPr/>
            <a:r>
              <a:t>Reading List</a:t>
            </a:r>
          </a:p>
        </p:txBody>
      </p:sp>
      <p:pic>
        <p:nvPicPr>
          <p:cNvPr id="256" name="Image" descr="Image"/>
          <p:cNvPicPr>
            <a:picLocks noChangeAspect="1"/>
          </p:cNvPicPr>
          <p:nvPr/>
        </p:nvPicPr>
        <p:blipFill>
          <a:blip r:embed="rId2">
            <a:extLst/>
          </a:blip>
          <a:stretch>
            <a:fillRect/>
          </a:stretch>
        </p:blipFill>
        <p:spPr>
          <a:xfrm>
            <a:off x="2950469" y="2103566"/>
            <a:ext cx="2668214" cy="3986343"/>
          </a:xfrm>
          <a:prstGeom prst="rect">
            <a:avLst/>
          </a:prstGeom>
          <a:ln w="12700">
            <a:miter lim="400000"/>
          </a:ln>
        </p:spPr>
      </p:pic>
      <p:pic>
        <p:nvPicPr>
          <p:cNvPr id="257" name="Image" descr="Image"/>
          <p:cNvPicPr>
            <a:picLocks noChangeAspect="1"/>
          </p:cNvPicPr>
          <p:nvPr/>
        </p:nvPicPr>
        <p:blipFill>
          <a:blip r:embed="rId3">
            <a:extLst/>
          </a:blip>
          <a:stretch>
            <a:fillRect/>
          </a:stretch>
        </p:blipFill>
        <p:spPr>
          <a:xfrm>
            <a:off x="7687962" y="2108200"/>
            <a:ext cx="3977075" cy="3977075"/>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Citations"/>
          <p:cNvSpPr txBox="1"/>
          <p:nvPr>
            <p:ph type="title"/>
          </p:nvPr>
        </p:nvSpPr>
        <p:spPr>
          <a:prstGeom prst="rect">
            <a:avLst/>
          </a:prstGeom>
        </p:spPr>
        <p:txBody>
          <a:bodyPr/>
          <a:lstStyle>
            <a:lvl1pPr algn="l"/>
          </a:lstStyle>
          <a:p>
            <a:pPr/>
            <a:r>
              <a:t>Citations</a:t>
            </a:r>
          </a:p>
        </p:txBody>
      </p:sp>
      <p:sp>
        <p:nvSpPr>
          <p:cNvPr id="260" name="Bailea, Walter F., et al. “Walter F. Baile.” The Oncologist, AlphaMed Press, 1 Aug. 2000, theoncologist.alphamedpress.org/content/5/4/302.long."/>
          <p:cNvSpPr txBox="1"/>
          <p:nvPr>
            <p:ph type="body" idx="1"/>
          </p:nvPr>
        </p:nvSpPr>
        <p:spPr>
          <a:xfrm>
            <a:off x="236780" y="1238716"/>
            <a:ext cx="12328040" cy="8498087"/>
          </a:xfrm>
          <a:prstGeom prst="rect">
            <a:avLst/>
          </a:prstGeom>
          <a:ln w="9525">
            <a:round/>
          </a:ln>
        </p:spPr>
        <p:txBody>
          <a:bodyPr lIns="0" tIns="0" rIns="0" bIns="0"/>
          <a:lstStyle/>
          <a:p>
            <a:pPr marL="0" indent="0" defTabSz="457200">
              <a:lnSpc>
                <a:spcPts val="4600"/>
              </a:lnSpc>
              <a:spcBef>
                <a:spcPts val="0"/>
              </a:spcBef>
              <a:buSzTx/>
              <a:buNone/>
              <a:defRPr sz="1200">
                <a:latin typeface="Helvetica"/>
                <a:ea typeface="Helvetica"/>
                <a:cs typeface="Helvetica"/>
                <a:sym typeface="Helvetica"/>
              </a:defRPr>
            </a:pPr>
            <a:r>
              <a:rPr sz="2600"/>
              <a:t>Bailea, Walter F., et al. “Walter F. Baile.” </a:t>
            </a:r>
            <a:r>
              <a:rPr i="1" sz="2600"/>
              <a:t>The Oncologist</a:t>
            </a:r>
            <a:r>
              <a:rPr sz="2600"/>
              <a:t>, AlphaMed Press, 1 Aug. 2000, theoncologist.alphamedpress.org/content/5/4/302.long</a:t>
            </a:r>
            <a:r>
              <a:t>.</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2" name="image.png" descr="image.png"/>
          <p:cNvPicPr>
            <a:picLocks noChangeAspect="0"/>
          </p:cNvPicPr>
          <p:nvPr/>
        </p:nvPicPr>
        <p:blipFill>
          <a:blip r:embed="rId2">
            <a:extLst/>
          </a:blip>
          <a:stretch>
            <a:fillRect/>
          </a:stretch>
        </p:blipFill>
        <p:spPr>
          <a:xfrm>
            <a:off x="1334489" y="1053856"/>
            <a:ext cx="3953970" cy="4915949"/>
          </a:xfrm>
          <a:prstGeom prst="rect">
            <a:avLst/>
          </a:prstGeom>
        </p:spPr>
      </p:pic>
      <p:sp>
        <p:nvSpPr>
          <p:cNvPr id="263" name="THANK YOU!"/>
          <p:cNvSpPr/>
          <p:nvPr/>
        </p:nvSpPr>
        <p:spPr>
          <a:xfrm>
            <a:off x="5539464" y="1123950"/>
            <a:ext cx="5321301" cy="2857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95000"/>
              </a:lnSpc>
              <a:buClr>
                <a:srgbClr val="000000"/>
              </a:buClr>
              <a:buFont typeface="Arial"/>
              <a:tabLst>
                <a:tab pos="584200" algn="l"/>
                <a:tab pos="1168400" algn="l"/>
                <a:tab pos="1752600" algn="l"/>
                <a:tab pos="2336800" algn="l"/>
                <a:tab pos="2921000" algn="l"/>
                <a:tab pos="3505200" algn="l"/>
                <a:tab pos="4089400" algn="l"/>
                <a:tab pos="4686300" algn="l"/>
                <a:tab pos="5270500" algn="l"/>
                <a:tab pos="5854700" algn="l"/>
                <a:tab pos="6438900" algn="l"/>
                <a:tab pos="7023100" algn="l"/>
                <a:tab pos="7607300" algn="l"/>
                <a:tab pos="8191500" algn="l"/>
                <a:tab pos="8775700" algn="l"/>
                <a:tab pos="9359900" algn="l"/>
                <a:tab pos="9944100" algn="l"/>
                <a:tab pos="10528300" algn="l"/>
                <a:tab pos="11112500" algn="l"/>
                <a:tab pos="11696700" algn="l"/>
              </a:tabLst>
              <a:defRPr>
                <a:solidFill>
                  <a:srgbClr val="000000"/>
                </a:solidFill>
                <a:uFill>
                  <a:solidFill>
                    <a:srgbClr val="000000"/>
                  </a:solidFill>
                </a:uFill>
              </a:defRPr>
            </a:lvl1pPr>
          </a:lstStyle>
          <a:p>
            <a:pPr/>
            <a:r>
              <a:t>THANK YOU!</a:t>
            </a:r>
          </a:p>
        </p:txBody>
      </p:sp>
      <p:sp>
        <p:nvSpPr>
          <p:cNvPr id="264" name="Johnnie Fox…"/>
          <p:cNvSpPr/>
          <p:nvPr/>
        </p:nvSpPr>
        <p:spPr>
          <a:xfrm>
            <a:off x="6438900" y="5886450"/>
            <a:ext cx="6337300" cy="1447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lnSpc>
                <a:spcPct val="95000"/>
              </a:lnSpc>
              <a:buClr>
                <a:srgbClr val="000000"/>
              </a:buClr>
              <a:buFont typeface="Arial"/>
              <a:tabLst>
                <a:tab pos="584200" algn="l"/>
                <a:tab pos="1168400" algn="l"/>
                <a:tab pos="1752600" algn="l"/>
                <a:tab pos="2336800" algn="l"/>
                <a:tab pos="2921000" algn="l"/>
                <a:tab pos="3505200" algn="l"/>
                <a:tab pos="4089400" algn="l"/>
                <a:tab pos="4686300" algn="l"/>
                <a:tab pos="5270500" algn="l"/>
                <a:tab pos="5854700" algn="l"/>
                <a:tab pos="6438900" algn="l"/>
                <a:tab pos="7023100" algn="l"/>
                <a:tab pos="7607300" algn="l"/>
                <a:tab pos="8191500" algn="l"/>
                <a:tab pos="8775700" algn="l"/>
                <a:tab pos="9359900" algn="l"/>
                <a:tab pos="9944100" algn="l"/>
                <a:tab pos="10528300" algn="l"/>
                <a:tab pos="11112500" algn="l"/>
                <a:tab pos="11696700" algn="l"/>
              </a:tabLst>
              <a:defRPr>
                <a:solidFill>
                  <a:srgbClr val="000000"/>
                </a:solidFill>
                <a:uFill>
                  <a:solidFill>
                    <a:srgbClr val="000000"/>
                  </a:solidFill>
                </a:uFill>
              </a:defRPr>
            </a:pPr>
            <a:r>
              <a:t>Johnnie Fox</a:t>
            </a:r>
          </a:p>
          <a:p>
            <a:pPr algn="l">
              <a:lnSpc>
                <a:spcPct val="95000"/>
              </a:lnSpc>
              <a:buClr>
                <a:srgbClr val="000000"/>
              </a:buClr>
              <a:buFont typeface="Arial"/>
              <a:tabLst>
                <a:tab pos="584200" algn="l"/>
                <a:tab pos="1168400" algn="l"/>
                <a:tab pos="1752600" algn="l"/>
                <a:tab pos="2336800" algn="l"/>
                <a:tab pos="2921000" algn="l"/>
                <a:tab pos="3505200" algn="l"/>
                <a:tab pos="4089400" algn="l"/>
                <a:tab pos="4686300" algn="l"/>
                <a:tab pos="5270500" algn="l"/>
                <a:tab pos="5854700" algn="l"/>
                <a:tab pos="6438900" algn="l"/>
                <a:tab pos="7023100" algn="l"/>
                <a:tab pos="7607300" algn="l"/>
                <a:tab pos="8191500" algn="l"/>
                <a:tab pos="8775700" algn="l"/>
                <a:tab pos="9359900" algn="l"/>
                <a:tab pos="9944100" algn="l"/>
                <a:tab pos="10528300" algn="l"/>
                <a:tab pos="11112500" algn="l"/>
                <a:tab pos="11696700" algn="l"/>
              </a:tabLst>
              <a:defRPr>
                <a:solidFill>
                  <a:srgbClr val="000000"/>
                </a:solidFill>
                <a:uFill>
                  <a:solidFill>
                    <a:srgbClr val="000000"/>
                  </a:solidFill>
                </a:uFill>
              </a:defRPr>
            </a:pPr>
            <a:r>
              <a:t>Johnnie@johnniefox.com </a:t>
            </a:r>
          </a:p>
          <a:p>
            <a:pPr algn="l">
              <a:lnSpc>
                <a:spcPct val="95000"/>
              </a:lnSpc>
              <a:buClr>
                <a:srgbClr val="000000"/>
              </a:buClr>
              <a:buFont typeface="Arial"/>
              <a:tabLst>
                <a:tab pos="584200" algn="l"/>
                <a:tab pos="1168400" algn="l"/>
                <a:tab pos="1752600" algn="l"/>
                <a:tab pos="2336800" algn="l"/>
                <a:tab pos="2921000" algn="l"/>
                <a:tab pos="3505200" algn="l"/>
                <a:tab pos="4089400" algn="l"/>
                <a:tab pos="4686300" algn="l"/>
                <a:tab pos="5270500" algn="l"/>
                <a:tab pos="5854700" algn="l"/>
                <a:tab pos="6438900" algn="l"/>
                <a:tab pos="7023100" algn="l"/>
                <a:tab pos="7607300" algn="l"/>
                <a:tab pos="8191500" algn="l"/>
                <a:tab pos="8775700" algn="l"/>
                <a:tab pos="9359900" algn="l"/>
                <a:tab pos="9944100" algn="l"/>
                <a:tab pos="10528300" algn="l"/>
                <a:tab pos="11112500" algn="l"/>
                <a:tab pos="11696700" algn="l"/>
              </a:tabLst>
              <a:defRPr>
                <a:solidFill>
                  <a:srgbClr val="000000"/>
                </a:solidFill>
                <a:uFill>
                  <a:solidFill>
                    <a:srgbClr val="000000"/>
                  </a:solidFill>
                </a:uFill>
              </a:defRPr>
            </a:pPr>
            <a:r>
              <a:t>twitter: johnniefox</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Risk Register"/>
          <p:cNvSpPr txBox="1"/>
          <p:nvPr>
            <p:ph type="title"/>
          </p:nvPr>
        </p:nvSpPr>
        <p:spPr>
          <a:prstGeom prst="rect">
            <a:avLst/>
          </a:prstGeom>
        </p:spPr>
        <p:txBody>
          <a:bodyPr/>
          <a:lstStyle/>
          <a:p>
            <a:pPr/>
            <a:r>
              <a:t>Risk Register</a:t>
            </a:r>
          </a:p>
        </p:txBody>
      </p:sp>
      <p:pic>
        <p:nvPicPr>
          <p:cNvPr id="267" name="Image" descr="Image"/>
          <p:cNvPicPr>
            <a:picLocks noChangeAspect="1"/>
          </p:cNvPicPr>
          <p:nvPr/>
        </p:nvPicPr>
        <p:blipFill>
          <a:blip r:embed="rId2">
            <a:extLst/>
          </a:blip>
          <a:stretch>
            <a:fillRect/>
          </a:stretch>
        </p:blipFill>
        <p:spPr>
          <a:xfrm>
            <a:off x="0" y="2444881"/>
            <a:ext cx="13004800" cy="4863838"/>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0" name="33321606943_5cfbf8a916_b.jpg" descr="33321606943_5cfbf8a916_b.jpg"/>
          <p:cNvPicPr>
            <a:picLocks noChangeAspect="1"/>
          </p:cNvPicPr>
          <p:nvPr/>
        </p:nvPicPr>
        <p:blipFill>
          <a:blip r:embed="rId2">
            <a:extLst/>
          </a:blip>
          <a:stretch>
            <a:fillRect/>
          </a:stretch>
        </p:blipFill>
        <p:spPr>
          <a:xfrm>
            <a:off x="-342900" y="1612676"/>
            <a:ext cx="13347700" cy="8915848"/>
          </a:xfrm>
          <a:prstGeom prst="rect">
            <a:avLst/>
          </a:prstGeom>
          <a:ln w="12700">
            <a:miter lim="400000"/>
          </a:ln>
        </p:spPr>
      </p:pic>
      <p:sp>
        <p:nvSpPr>
          <p:cNvPr id="91" name="CTO"/>
          <p:cNvSpPr txBox="1"/>
          <p:nvPr>
            <p:ph type="title"/>
          </p:nvPr>
        </p:nvSpPr>
        <p:spPr>
          <a:prstGeom prst="rect">
            <a:avLst/>
          </a:prstGeom>
        </p:spPr>
        <p:txBody>
          <a:bodyPr/>
          <a:lstStyle>
            <a:lvl1pPr algn="l"/>
          </a:lstStyle>
          <a:p>
            <a:pPr/>
            <a:r>
              <a:t>CTO</a:t>
            </a:r>
          </a:p>
        </p:txBody>
      </p:sp>
      <p:sp>
        <p:nvSpPr>
          <p:cNvPr id="92" name="&quot;Engineering&quot; (CC BY-SA 2.0) by astro_matt"/>
          <p:cNvSpPr/>
          <p:nvPr/>
        </p:nvSpPr>
        <p:spPr>
          <a:xfrm>
            <a:off x="203200" y="9201150"/>
            <a:ext cx="3459492" cy="330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3600"/>
              </a:lnSpc>
              <a:defRPr sz="1500">
                <a:latin typeface="Calibri"/>
                <a:ea typeface="Calibri"/>
                <a:cs typeface="Calibri"/>
                <a:sym typeface="Calibri"/>
              </a:defRPr>
            </a:pPr>
            <a:r>
              <a:t>"</a:t>
            </a:r>
            <a:r>
              <a:rPr u="sng">
                <a:hlinkClick r:id="rId3" invalidUrl="" action="" tgtFrame="" tooltip="" history="1" highlightClick="0" endSnd="0"/>
              </a:rPr>
              <a:t>Engineering</a:t>
            </a:r>
            <a:r>
              <a:t>" (</a:t>
            </a:r>
            <a:r>
              <a:rPr u="sng">
                <a:hlinkClick r:id="rId4" invalidUrl="" action="" tgtFrame="" tooltip="" history="1" highlightClick="0" endSnd="0"/>
              </a:rPr>
              <a:t>CC BY-SA 2.0</a:t>
            </a:r>
            <a:r>
              <a:t>) by </a:t>
            </a:r>
            <a:r>
              <a:rPr u="sng">
                <a:hlinkClick r:id="rId5" invalidUrl="" action="" tgtFrame="" tooltip="" history="1" highlightClick="0" endSnd="0"/>
              </a:rPr>
              <a:t>astro_matt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VP of Operations"/>
          <p:cNvSpPr txBox="1"/>
          <p:nvPr>
            <p:ph type="title"/>
          </p:nvPr>
        </p:nvSpPr>
        <p:spPr>
          <a:prstGeom prst="rect">
            <a:avLst/>
          </a:prstGeom>
        </p:spPr>
        <p:txBody>
          <a:bodyPr/>
          <a:lstStyle>
            <a:lvl1pPr algn="l"/>
          </a:lstStyle>
          <a:p>
            <a:pPr/>
            <a:r>
              <a:t>VP of Operations</a:t>
            </a:r>
          </a:p>
        </p:txBody>
      </p:sp>
      <p:sp>
        <p:nvSpPr>
          <p:cNvPr id="95" name="Body"/>
          <p:cNvSpPr txBox="1"/>
          <p:nvPr>
            <p:ph type="body" idx="1"/>
          </p:nvPr>
        </p:nvSpPr>
        <p:spPr>
          <a:xfrm>
            <a:off x="1206500" y="2133600"/>
            <a:ext cx="10579100" cy="5715000"/>
          </a:xfrm>
          <a:prstGeom prst="rect">
            <a:avLst/>
          </a:prstGeom>
        </p:spPr>
        <p:txBody>
          <a:bodyPr/>
          <a:lstStyle/>
          <a:p>
            <a:pPr lvl="1"/>
          </a:p>
        </p:txBody>
      </p:sp>
      <p:pic>
        <p:nvPicPr>
          <p:cNvPr id="96" name="1510258413_1c156fee4c90c3b530ed4cbad36b8a4f.tiff" descr="1510258413_1c156fee4c90c3b530ed4cbad36b8a4f.tiff"/>
          <p:cNvPicPr>
            <a:picLocks noChangeAspect="1"/>
          </p:cNvPicPr>
          <p:nvPr/>
        </p:nvPicPr>
        <p:blipFill>
          <a:blip r:embed="rId3">
            <a:extLst/>
          </a:blip>
          <a:stretch>
            <a:fillRect/>
          </a:stretch>
        </p:blipFill>
        <p:spPr>
          <a:xfrm>
            <a:off x="0" y="1631950"/>
            <a:ext cx="13176728" cy="87757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path" nodeType="clickEffect" presetSubtype="0" presetID="-1" grpId="2" accel="50000" decel="50000" fill="hold">
                                  <p:stCondLst>
                                    <p:cond delay="0"/>
                                  </p:stCondLst>
                                  <p:childTnLst>
                                    <p:animMotion path="M 0.000000 0.000000 L 0.195312 0.000000" origin="layout" pathEditMode="relative">
                                      <p:cBhvr>
                                        <p:cTn id="10" dur="1000" fill="hold"/>
                                        <p:tgtEl>
                                          <p:spTgt spid="95"/>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5"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VP of Operations"/>
          <p:cNvSpPr txBox="1"/>
          <p:nvPr>
            <p:ph type="title"/>
          </p:nvPr>
        </p:nvSpPr>
        <p:spPr>
          <a:prstGeom prst="rect">
            <a:avLst/>
          </a:prstGeom>
        </p:spPr>
        <p:txBody>
          <a:bodyPr/>
          <a:lstStyle>
            <a:lvl1pPr algn="l"/>
          </a:lstStyle>
          <a:p>
            <a:pPr/>
            <a:r>
              <a:t>VP of Operations</a:t>
            </a:r>
          </a:p>
        </p:txBody>
      </p:sp>
      <p:sp>
        <p:nvSpPr>
          <p:cNvPr id="101" name="Body"/>
          <p:cNvSpPr txBox="1"/>
          <p:nvPr>
            <p:ph type="body" idx="1"/>
          </p:nvPr>
        </p:nvSpPr>
        <p:spPr>
          <a:xfrm>
            <a:off x="1206500" y="2133600"/>
            <a:ext cx="10579100" cy="5715000"/>
          </a:xfrm>
          <a:prstGeom prst="rect">
            <a:avLst/>
          </a:prstGeom>
        </p:spPr>
        <p:txBody>
          <a:bodyPr/>
          <a:lstStyle/>
          <a:p>
            <a:pPr lvl="1"/>
          </a:p>
        </p:txBody>
      </p:sp>
      <p:pic>
        <p:nvPicPr>
          <p:cNvPr id="102" name="article-2208155-00BFD8971000044C-855_634x489.tiff" descr="article-2208155-00BFD8971000044C-855_634x489.tiff"/>
          <p:cNvPicPr>
            <a:picLocks noChangeAspect="1"/>
          </p:cNvPicPr>
          <p:nvPr/>
        </p:nvPicPr>
        <p:blipFill>
          <a:blip r:embed="rId3">
            <a:extLst/>
          </a:blip>
          <a:stretch>
            <a:fillRect/>
          </a:stretch>
        </p:blipFill>
        <p:spPr>
          <a:xfrm>
            <a:off x="0" y="1765300"/>
            <a:ext cx="12810431" cy="98806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path" nodeType="clickEffect" presetSubtype="0" presetID="-1" grpId="2" accel="50000" decel="50000" fill="hold">
                                  <p:stCondLst>
                                    <p:cond delay="0"/>
                                  </p:stCondLst>
                                  <p:childTnLst>
                                    <p:animMotion path="M 0.000000 0.000000 L 0.195312 0.000000" origin="layout" pathEditMode="relative">
                                      <p:cBhvr>
                                        <p:cTn id="10" dur="1000" fill="hold"/>
                                        <p:tgtEl>
                                          <p:spTgt spid="101"/>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Definition"/>
          <p:cNvSpPr txBox="1"/>
          <p:nvPr>
            <p:ph type="title"/>
          </p:nvPr>
        </p:nvSpPr>
        <p:spPr>
          <a:xfrm>
            <a:off x="889000" y="355600"/>
            <a:ext cx="10579100" cy="1676400"/>
          </a:xfrm>
          <a:prstGeom prst="rect">
            <a:avLst/>
          </a:prstGeom>
        </p:spPr>
        <p:txBody>
          <a:bodyPr/>
          <a:lstStyle>
            <a:lvl1pPr algn="l"/>
          </a:lstStyle>
          <a:p>
            <a:pPr/>
            <a:r>
              <a:t>Definition</a:t>
            </a:r>
          </a:p>
        </p:txBody>
      </p:sp>
      <p:sp>
        <p:nvSpPr>
          <p:cNvPr id="107" name="Bad news may be defined as “any information which adversely and seriously affects an individual's view of his or her future”  Bad news is always, however, in the “eye of the beholder,” such that one cannot estimate the impact of the bad news until one has first determined the recipient's expectations or understanding."/>
          <p:cNvSpPr txBox="1"/>
          <p:nvPr>
            <p:ph type="body" idx="1"/>
          </p:nvPr>
        </p:nvSpPr>
        <p:spPr>
          <a:xfrm>
            <a:off x="1206500" y="2133600"/>
            <a:ext cx="10579100" cy="5715000"/>
          </a:xfrm>
          <a:prstGeom prst="rect">
            <a:avLst/>
          </a:prstGeom>
        </p:spPr>
        <p:txBody>
          <a:bodyPr/>
          <a:lstStyle/>
          <a:p>
            <a:pPr lvl="1" marL="1317811" indent="-555811">
              <a:defRPr sz="3000"/>
            </a:pPr>
            <a:r>
              <a:rPr>
                <a:solidFill>
                  <a:srgbClr val="403838"/>
                </a:solidFill>
                <a:latin typeface="Arial"/>
                <a:ea typeface="Arial"/>
                <a:cs typeface="Arial"/>
                <a:sym typeface="Arial"/>
              </a:rPr>
              <a:t>Bad news may be defined as “any information which adversely and seriously affects an individual's view of his or her future”  Bad news is always, however, in the “eye of the beholder,” such that one cannot estimate the impact of the bad news until one has first determined the recipient's expectations or understanding. </a:t>
            </a:r>
          </a:p>
        </p:txBody>
      </p:sp>
      <p:sp>
        <p:nvSpPr>
          <p:cNvPr id="108" name="Buckman R. Breaking Bad News: A Guide for Health Care Professionals. Baltimore: Johns Hopkins University Press, 1992:15. Google Scholar"/>
          <p:cNvSpPr/>
          <p:nvPr/>
        </p:nvSpPr>
        <p:spPr>
          <a:xfrm>
            <a:off x="228600" y="7950200"/>
            <a:ext cx="4826000" cy="67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3000"/>
              </a:lnSpc>
              <a:defRPr sz="1280">
                <a:solidFill>
                  <a:srgbClr val="222222"/>
                </a:solidFill>
                <a:latin typeface="Arial"/>
                <a:ea typeface="Arial"/>
                <a:cs typeface="Arial"/>
                <a:sym typeface="Arial"/>
              </a:defRPr>
            </a:pPr>
            <a:r>
              <a:t>Buckman R. Breaking Bad News: A Guide for Health Care Professionals. Baltimore: Johns Hopkins University Press, 1992:15. </a:t>
            </a:r>
            <a:r>
              <a:rPr b="1" sz="1126" u="sng">
                <a:solidFill>
                  <a:srgbClr val="581858"/>
                </a:solidFill>
                <a:hlinkClick r:id="rId2" invalidUrl="" action="" tgtFrame="" tooltip="" history="1" highlightClick="0" endSnd="0"/>
              </a:rPr>
              <a:t>Google Scholar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path" nodeType="clickEffect" presetSubtype="0" presetID="-1" grpId="2" accel="50000" decel="50000" fill="hold">
                                  <p:stCondLst>
                                    <p:cond delay="0"/>
                                  </p:stCondLst>
                                  <p:childTnLst>
                                    <p:animMotion path="M 0.000000 0.000000 L 0.195312 0.000000" origin="layout" pathEditMode="relative">
                                      <p:cBhvr>
                                        <p:cTn id="10" dur="1000" fill="hold"/>
                                        <p:tgtEl>
                                          <p:spTgt spid="107"/>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7"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Failure"/>
          <p:cNvSpPr txBox="1"/>
          <p:nvPr>
            <p:ph type="title"/>
          </p:nvPr>
        </p:nvSpPr>
        <p:spPr>
          <a:prstGeom prst="rect">
            <a:avLst/>
          </a:prstGeom>
        </p:spPr>
        <p:txBody>
          <a:bodyPr/>
          <a:lstStyle/>
          <a:p>
            <a:pPr/>
            <a:r>
              <a:t>Failure</a:t>
            </a:r>
          </a:p>
        </p:txBody>
      </p:sp>
      <p:sp>
        <p:nvSpPr>
          <p:cNvPr id="111" name="the Wall Street Journal placed the blame for the &quot;rot at GE&quot; on former CEO Jeffrey Immelt's &quot;success theater,&quot; pointing to what analysts and insiders said was a history of selectively positive projections, a culture of overconfidence and a disinterest in hearing or delivering bad news.  - https://www.washingtonpost.com/news/on-leadership/wp/2018/02/22/a-lesson-from-ge-the-power-of-telling-hard-truths-and-the-peril-of-avoiding-them/?noredirect=on&amp;utm_term=.5399a8e870d1"/>
          <p:cNvSpPr txBox="1"/>
          <p:nvPr>
            <p:ph type="body" sz="half" idx="1"/>
          </p:nvPr>
        </p:nvSpPr>
        <p:spPr>
          <a:xfrm>
            <a:off x="1158072" y="2971939"/>
            <a:ext cx="10198659" cy="3466822"/>
          </a:xfrm>
          <a:prstGeom prst="rect">
            <a:avLst/>
          </a:prstGeom>
        </p:spPr>
        <p:txBody>
          <a:bodyPr/>
          <a:lstStyle/>
          <a:p>
            <a:pPr marL="0" indent="0" defTabSz="457200">
              <a:lnSpc>
                <a:spcPts val="4900"/>
              </a:lnSpc>
              <a:spcBef>
                <a:spcPts val="0"/>
              </a:spcBef>
              <a:buSzTx/>
              <a:buNone/>
              <a:defRPr sz="2400">
                <a:solidFill>
                  <a:srgbClr val="111111"/>
                </a:solidFill>
                <a:latin typeface="Georgia"/>
                <a:ea typeface="Georgia"/>
                <a:cs typeface="Georgia"/>
                <a:sym typeface="Georgia"/>
              </a:defRPr>
            </a:pPr>
            <a:r>
              <a:t>the Wall Street Journal placed the blame for the "rot at GE" on former CEO Jeffrey Immelt's "</a:t>
            </a:r>
            <a:r>
              <a:rPr>
                <a:solidFill>
                  <a:srgbClr val="2C6CB4"/>
                </a:solidFill>
                <a:hlinkClick r:id="rId2" invalidUrl="" action="" tgtFrame="" tooltip="" history="1" highlightClick="0" endSnd="0"/>
              </a:rPr>
              <a:t>success theater</a:t>
            </a:r>
            <a:r>
              <a:t>," pointing to what analysts and insiders said was a history of selectively positive projections, a culture of overconfidence and a disinterest in hearing or delivering bad news.  - </a:t>
            </a:r>
            <a:r>
              <a:rPr sz="1200">
                <a:solidFill>
                  <a:schemeClr val="accent1">
                    <a:lumOff val="-13575"/>
                  </a:schemeClr>
                </a:solidFill>
              </a:rPr>
              <a:t>https://www.washingtonpost.com/news/on-leadership/wp/2018/02/22/a-lesson-from-ge-the-power-of-telling-hard-truths-and-the-peril-of-avoiding-them/?noredirect=on&amp;utm_term=.5399a8e870d1</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jpeg"/></Relationships>

</file>

<file path=ppt/theme/_rels/theme2.xml.rels><?xml version="1.0" encoding="UTF-8"?>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ITC Avant Garde Gothic Std"/>
        <a:ea typeface="ITC Avant Garde Gothic Std"/>
        <a:cs typeface="ITC Avant Garde Gothic Std"/>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6096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6096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ITC Avant Garde Gothic Std"/>
        <a:ea typeface="ITC Avant Garde Gothic Std"/>
        <a:cs typeface="ITC Avant Garde Gothic Std"/>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6096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6096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